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67" r:id="rId2"/>
    <p:sldId id="302" r:id="rId3"/>
    <p:sldId id="258" r:id="rId4"/>
    <p:sldId id="313" r:id="rId5"/>
    <p:sldId id="319" r:id="rId6"/>
    <p:sldId id="317" r:id="rId7"/>
    <p:sldId id="327" r:id="rId8"/>
    <p:sldId id="326" r:id="rId9"/>
    <p:sldId id="318" r:id="rId10"/>
    <p:sldId id="316" r:id="rId11"/>
    <p:sldId id="268" r:id="rId12"/>
    <p:sldId id="260" r:id="rId13"/>
    <p:sldId id="278" r:id="rId14"/>
    <p:sldId id="286" r:id="rId15"/>
    <p:sldId id="303"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64" r:id="rId29"/>
    <p:sldId id="320" r:id="rId30"/>
    <p:sldId id="272" r:id="rId31"/>
    <p:sldId id="273" r:id="rId32"/>
    <p:sldId id="274" r:id="rId33"/>
    <p:sldId id="321" r:id="rId34"/>
    <p:sldId id="324" r:id="rId35"/>
    <p:sldId id="325" r:id="rId36"/>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F13E5B-84B6-4D9E-BBDB-BCCE6DE9F1B9}" v="1" dt="2024-05-06T20:39:23.547"/>
    <p1510:client id="{E82AEC94-0DDB-400B-9638-95FC64940B6F}" v="2" dt="2024-05-07T07:33:09.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111" d="100"/>
          <a:sy n="111" d="100"/>
        </p:scale>
        <p:origin x="5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N Rudd" userId="f3430708-52c2-445d-bbbf-4002e83b9c88" providerId="ADAL" clId="{220F4480-97D0-41B9-84F1-A05D33BFC037}"/>
    <pc:docChg chg="custSel addSld delSld modSld sldOrd">
      <pc:chgData name="Mr N Rudd" userId="f3430708-52c2-445d-bbbf-4002e83b9c88" providerId="ADAL" clId="{220F4480-97D0-41B9-84F1-A05D33BFC037}" dt="2024-05-07T15:25:01.972" v="18"/>
      <pc:docMkLst>
        <pc:docMk/>
      </pc:docMkLst>
      <pc:sldChg chg="addSp delSp modSp mod">
        <pc:chgData name="Mr N Rudd" userId="f3430708-52c2-445d-bbbf-4002e83b9c88" providerId="ADAL" clId="{220F4480-97D0-41B9-84F1-A05D33BFC037}" dt="2024-05-07T15:24:56.300" v="15" actId="1076"/>
        <pc:sldMkLst>
          <pc:docMk/>
          <pc:sldMk cId="2393056414" sldId="317"/>
        </pc:sldMkLst>
        <pc:spChg chg="add mod">
          <ac:chgData name="Mr N Rudd" userId="f3430708-52c2-445d-bbbf-4002e83b9c88" providerId="ADAL" clId="{220F4480-97D0-41B9-84F1-A05D33BFC037}" dt="2024-05-07T15:24:56.300" v="15" actId="1076"/>
          <ac:spMkLst>
            <pc:docMk/>
            <pc:sldMk cId="2393056414" sldId="317"/>
            <ac:spMk id="7" creationId="{2BD65E84-1ACB-3CB9-1C1F-E50AA83B3AC9}"/>
          </ac:spMkLst>
        </pc:spChg>
        <pc:picChg chg="del">
          <ac:chgData name="Mr N Rudd" userId="f3430708-52c2-445d-bbbf-4002e83b9c88" providerId="ADAL" clId="{220F4480-97D0-41B9-84F1-A05D33BFC037}" dt="2024-05-07T15:23:35.689" v="6" actId="478"/>
          <ac:picMkLst>
            <pc:docMk/>
            <pc:sldMk cId="2393056414" sldId="317"/>
            <ac:picMk id="4" creationId="{7D71C58B-F50F-B4F2-1983-C869754A585B}"/>
          </ac:picMkLst>
        </pc:picChg>
        <pc:picChg chg="add mod">
          <ac:chgData name="Mr N Rudd" userId="f3430708-52c2-445d-bbbf-4002e83b9c88" providerId="ADAL" clId="{220F4480-97D0-41B9-84F1-A05D33BFC037}" dt="2024-05-07T15:24:13.893" v="11" actId="14100"/>
          <ac:picMkLst>
            <pc:docMk/>
            <pc:sldMk cId="2393056414" sldId="317"/>
            <ac:picMk id="5" creationId="{A2CA4690-E21A-4997-3BF0-32C54EF5DE12}"/>
          </ac:picMkLst>
        </pc:picChg>
        <pc:inkChg chg="add">
          <ac:chgData name="Mr N Rudd" userId="f3430708-52c2-445d-bbbf-4002e83b9c88" providerId="ADAL" clId="{220F4480-97D0-41B9-84F1-A05D33BFC037}" dt="2024-05-07T15:24:33.329" v="12" actId="9405"/>
          <ac:inkMkLst>
            <pc:docMk/>
            <pc:sldMk cId="2393056414" sldId="317"/>
            <ac:inkMk id="6" creationId="{77D937DC-8A55-ECC3-BDA0-106B128D7D10}"/>
          </ac:inkMkLst>
        </pc:inkChg>
        <pc:inkChg chg="del">
          <ac:chgData name="Mr N Rudd" userId="f3430708-52c2-445d-bbbf-4002e83b9c88" providerId="ADAL" clId="{220F4480-97D0-41B9-84F1-A05D33BFC037}" dt="2024-05-07T15:23:38.252" v="7" actId="478"/>
          <ac:inkMkLst>
            <pc:docMk/>
            <pc:sldMk cId="2393056414" sldId="317"/>
            <ac:inkMk id="11" creationId="{46252F39-6849-1A45-DEB7-9C2540EF0C7D}"/>
          </ac:inkMkLst>
        </pc:inkChg>
      </pc:sldChg>
      <pc:sldChg chg="addSp delSp mod">
        <pc:chgData name="Mr N Rudd" userId="f3430708-52c2-445d-bbbf-4002e83b9c88" providerId="ADAL" clId="{220F4480-97D0-41B9-84F1-A05D33BFC037}" dt="2024-05-07T15:23:29.314" v="5" actId="22"/>
        <pc:sldMkLst>
          <pc:docMk/>
          <pc:sldMk cId="2281773687" sldId="318"/>
        </pc:sldMkLst>
        <pc:picChg chg="add">
          <ac:chgData name="Mr N Rudd" userId="f3430708-52c2-445d-bbbf-4002e83b9c88" providerId="ADAL" clId="{220F4480-97D0-41B9-84F1-A05D33BFC037}" dt="2024-05-07T15:23:29.314" v="5" actId="22"/>
          <ac:picMkLst>
            <pc:docMk/>
            <pc:sldMk cId="2281773687" sldId="318"/>
            <ac:picMk id="3" creationId="{C1805864-798B-BFF5-FD5E-C020CDAA702F}"/>
          </ac:picMkLst>
        </pc:picChg>
        <pc:picChg chg="del">
          <ac:chgData name="Mr N Rudd" userId="f3430708-52c2-445d-bbbf-4002e83b9c88" providerId="ADAL" clId="{220F4480-97D0-41B9-84F1-A05D33BFC037}" dt="2024-05-07T15:23:27.063" v="4" actId="478"/>
          <ac:picMkLst>
            <pc:docMk/>
            <pc:sldMk cId="2281773687" sldId="318"/>
            <ac:picMk id="5" creationId="{0EE4D2CA-DF9D-C39D-D3CA-5FA7CBAB5087}"/>
          </ac:picMkLst>
        </pc:picChg>
      </pc:sldChg>
      <pc:sldChg chg="delSp new del mod">
        <pc:chgData name="Mr N Rudd" userId="f3430708-52c2-445d-bbbf-4002e83b9c88" providerId="ADAL" clId="{220F4480-97D0-41B9-84F1-A05D33BFC037}" dt="2024-05-07T15:23:22.935" v="3" actId="47"/>
        <pc:sldMkLst>
          <pc:docMk/>
          <pc:sldMk cId="2259059363" sldId="327"/>
        </pc:sldMkLst>
        <pc:spChg chg="del">
          <ac:chgData name="Mr N Rudd" userId="f3430708-52c2-445d-bbbf-4002e83b9c88" providerId="ADAL" clId="{220F4480-97D0-41B9-84F1-A05D33BFC037}" dt="2024-05-07T15:21:12.396" v="1" actId="478"/>
          <ac:spMkLst>
            <pc:docMk/>
            <pc:sldMk cId="2259059363" sldId="327"/>
            <ac:spMk id="2" creationId="{E7A69E7D-8B24-D2CC-D64F-C761134DDF02}"/>
          </ac:spMkLst>
        </pc:spChg>
        <pc:spChg chg="del">
          <ac:chgData name="Mr N Rudd" userId="f3430708-52c2-445d-bbbf-4002e83b9c88" providerId="ADAL" clId="{220F4480-97D0-41B9-84F1-A05D33BFC037}" dt="2024-05-07T15:21:13.259" v="2" actId="478"/>
          <ac:spMkLst>
            <pc:docMk/>
            <pc:sldMk cId="2259059363" sldId="327"/>
            <ac:spMk id="3" creationId="{1FA02D36-6C78-BE26-75D1-5D8D464AED24}"/>
          </ac:spMkLst>
        </pc:spChg>
      </pc:sldChg>
      <pc:sldChg chg="new ord">
        <pc:chgData name="Mr N Rudd" userId="f3430708-52c2-445d-bbbf-4002e83b9c88" providerId="ADAL" clId="{220F4480-97D0-41B9-84F1-A05D33BFC037}" dt="2024-05-07T15:25:01.972" v="18"/>
        <pc:sldMkLst>
          <pc:docMk/>
          <pc:sldMk cId="3947702535" sldId="327"/>
        </pc:sldMkLst>
      </pc:sldChg>
    </pc:docChg>
  </pc:docChgLst>
  <pc:docChgLst>
    <pc:chgData name="Mr N Rudd" userId="f3430708-52c2-445d-bbbf-4002e83b9c88" providerId="ADAL" clId="{E82AEC94-0DDB-400B-9638-95FC64940B6F}"/>
    <pc:docChg chg="undo custSel delSld modSld">
      <pc:chgData name="Mr N Rudd" userId="f3430708-52c2-445d-bbbf-4002e83b9c88" providerId="ADAL" clId="{E82AEC94-0DDB-400B-9638-95FC64940B6F}" dt="2024-05-07T15:34:47.932" v="23" actId="47"/>
      <pc:docMkLst>
        <pc:docMk/>
      </pc:docMkLst>
      <pc:sldChg chg="modSp del mod">
        <pc:chgData name="Mr N Rudd" userId="f3430708-52c2-445d-bbbf-4002e83b9c88" providerId="ADAL" clId="{E82AEC94-0DDB-400B-9638-95FC64940B6F}" dt="2024-05-07T07:33:09.952" v="4"/>
        <pc:sldMkLst>
          <pc:docMk/>
          <pc:sldMk cId="2084892202" sldId="257"/>
        </pc:sldMkLst>
        <pc:spChg chg="mod">
          <ac:chgData name="Mr N Rudd" userId="f3430708-52c2-445d-bbbf-4002e83b9c88" providerId="ADAL" clId="{E82AEC94-0DDB-400B-9638-95FC64940B6F}" dt="2024-05-07T07:33:09.952" v="4"/>
          <ac:spMkLst>
            <pc:docMk/>
            <pc:sldMk cId="2084892202" sldId="257"/>
            <ac:spMk id="3" creationId="{39D5E9E7-F049-4409-BEB3-DBAA80E8301D}"/>
          </ac:spMkLst>
        </pc:spChg>
      </pc:sldChg>
      <pc:sldChg chg="del">
        <pc:chgData name="Mr N Rudd" userId="f3430708-52c2-445d-bbbf-4002e83b9c88" providerId="ADAL" clId="{E82AEC94-0DDB-400B-9638-95FC64940B6F}" dt="2024-05-07T15:34:47.932" v="23" actId="47"/>
        <pc:sldMkLst>
          <pc:docMk/>
          <pc:sldMk cId="4213271940" sldId="279"/>
        </pc:sldMkLst>
      </pc:sldChg>
      <pc:sldChg chg="del">
        <pc:chgData name="Mr N Rudd" userId="f3430708-52c2-445d-bbbf-4002e83b9c88" providerId="ADAL" clId="{E82AEC94-0DDB-400B-9638-95FC64940B6F}" dt="2024-05-07T07:33:22.826" v="5" actId="2696"/>
        <pc:sldMkLst>
          <pc:docMk/>
          <pc:sldMk cId="3775573645" sldId="323"/>
        </pc:sldMkLst>
      </pc:sldChg>
      <pc:sldChg chg="addSp delSp modSp mod">
        <pc:chgData name="Mr N Rudd" userId="f3430708-52c2-445d-bbbf-4002e83b9c88" providerId="ADAL" clId="{E82AEC94-0DDB-400B-9638-95FC64940B6F}" dt="2024-05-07T07:36:00.901" v="12" actId="14100"/>
        <pc:sldMkLst>
          <pc:docMk/>
          <pc:sldMk cId="1569390773" sldId="324"/>
        </pc:sldMkLst>
        <pc:spChg chg="del">
          <ac:chgData name="Mr N Rudd" userId="f3430708-52c2-445d-bbbf-4002e83b9c88" providerId="ADAL" clId="{E82AEC94-0DDB-400B-9638-95FC64940B6F}" dt="2024-05-07T07:35:53.865" v="9" actId="478"/>
          <ac:spMkLst>
            <pc:docMk/>
            <pc:sldMk cId="1569390773" sldId="324"/>
            <ac:spMk id="2" creationId="{00000000-0000-0000-0000-000000000000}"/>
          </ac:spMkLst>
        </pc:spChg>
        <pc:spChg chg="add del mod">
          <ac:chgData name="Mr N Rudd" userId="f3430708-52c2-445d-bbbf-4002e83b9c88" providerId="ADAL" clId="{E82AEC94-0DDB-400B-9638-95FC64940B6F}" dt="2024-05-07T07:35:56.078" v="10" actId="478"/>
          <ac:spMkLst>
            <pc:docMk/>
            <pc:sldMk cId="1569390773" sldId="324"/>
            <ac:spMk id="8" creationId="{09F3AD47-C679-3C4A-AC12-F212AA976869}"/>
          </ac:spMkLst>
        </pc:spChg>
        <pc:graphicFrameChg chg="del">
          <ac:chgData name="Mr N Rudd" userId="f3430708-52c2-445d-bbbf-4002e83b9c88" providerId="ADAL" clId="{E82AEC94-0DDB-400B-9638-95FC64940B6F}" dt="2024-05-07T07:32:20.484" v="0" actId="478"/>
          <ac:graphicFrameMkLst>
            <pc:docMk/>
            <pc:sldMk cId="1569390773" sldId="324"/>
            <ac:graphicFrameMk id="4" creationId="{39379058-0139-4C88-5883-7523FC6239FA}"/>
          </ac:graphicFrameMkLst>
        </pc:graphicFrameChg>
        <pc:graphicFrameChg chg="del">
          <ac:chgData name="Mr N Rudd" userId="f3430708-52c2-445d-bbbf-4002e83b9c88" providerId="ADAL" clId="{E82AEC94-0DDB-400B-9638-95FC64940B6F}" dt="2024-05-07T07:32:22.958" v="1" actId="478"/>
          <ac:graphicFrameMkLst>
            <pc:docMk/>
            <pc:sldMk cId="1569390773" sldId="324"/>
            <ac:graphicFrameMk id="5" creationId="{00D4B128-382C-9A35-A173-C7068910B9A6}"/>
          </ac:graphicFrameMkLst>
        </pc:graphicFrameChg>
        <pc:picChg chg="add mod">
          <ac:chgData name="Mr N Rudd" userId="f3430708-52c2-445d-bbbf-4002e83b9c88" providerId="ADAL" clId="{E82AEC94-0DDB-400B-9638-95FC64940B6F}" dt="2024-05-07T07:36:00.901" v="12" actId="14100"/>
          <ac:picMkLst>
            <pc:docMk/>
            <pc:sldMk cId="1569390773" sldId="324"/>
            <ac:picMk id="6" creationId="{4A8C2014-9DC4-5E98-A0DA-16EC483644AE}"/>
          </ac:picMkLst>
        </pc:picChg>
      </pc:sldChg>
      <pc:sldChg chg="addSp delSp modSp mod">
        <pc:chgData name="Mr N Rudd" userId="f3430708-52c2-445d-bbbf-4002e83b9c88" providerId="ADAL" clId="{E82AEC94-0DDB-400B-9638-95FC64940B6F}" dt="2024-05-07T15:31:02.926" v="22" actId="1076"/>
        <pc:sldMkLst>
          <pc:docMk/>
          <pc:sldMk cId="3947702535" sldId="327"/>
        </pc:sldMkLst>
        <pc:spChg chg="del">
          <ac:chgData name="Mr N Rudd" userId="f3430708-52c2-445d-bbbf-4002e83b9c88" providerId="ADAL" clId="{E82AEC94-0DDB-400B-9638-95FC64940B6F}" dt="2024-05-07T15:30:31.315" v="13" actId="478"/>
          <ac:spMkLst>
            <pc:docMk/>
            <pc:sldMk cId="3947702535" sldId="327"/>
            <ac:spMk id="2" creationId="{BB071B38-F844-F69C-617F-6D08DFD5F9D5}"/>
          </ac:spMkLst>
        </pc:spChg>
        <pc:spChg chg="del">
          <ac:chgData name="Mr N Rudd" userId="f3430708-52c2-445d-bbbf-4002e83b9c88" providerId="ADAL" clId="{E82AEC94-0DDB-400B-9638-95FC64940B6F}" dt="2024-05-07T15:30:32.311" v="14" actId="478"/>
          <ac:spMkLst>
            <pc:docMk/>
            <pc:sldMk cId="3947702535" sldId="327"/>
            <ac:spMk id="3" creationId="{8D1F4CFF-E656-03C7-5F7D-0668DE6068FE}"/>
          </ac:spMkLst>
        </pc:spChg>
        <pc:spChg chg="add mod">
          <ac:chgData name="Mr N Rudd" userId="f3430708-52c2-445d-bbbf-4002e83b9c88" providerId="ADAL" clId="{E82AEC94-0DDB-400B-9638-95FC64940B6F}" dt="2024-05-07T15:31:02.926" v="22" actId="1076"/>
          <ac:spMkLst>
            <pc:docMk/>
            <pc:sldMk cId="3947702535" sldId="327"/>
            <ac:spMk id="7" creationId="{F7200260-CB83-297F-5174-EB77AC48572D}"/>
          </ac:spMkLst>
        </pc:spChg>
        <pc:picChg chg="add mod">
          <ac:chgData name="Mr N Rudd" userId="f3430708-52c2-445d-bbbf-4002e83b9c88" providerId="ADAL" clId="{E82AEC94-0DDB-400B-9638-95FC64940B6F}" dt="2024-05-07T15:30:38.245" v="17" actId="14100"/>
          <ac:picMkLst>
            <pc:docMk/>
            <pc:sldMk cId="3947702535" sldId="327"/>
            <ac:picMk id="5" creationId="{FDF3AA1D-2E3E-F675-F859-243C1BBF53BB}"/>
          </ac:picMkLst>
        </pc:picChg>
        <pc:inkChg chg="add">
          <ac:chgData name="Mr N Rudd" userId="f3430708-52c2-445d-bbbf-4002e83b9c88" providerId="ADAL" clId="{E82AEC94-0DDB-400B-9638-95FC64940B6F}" dt="2024-05-07T15:30:47.503" v="18" actId="9405"/>
          <ac:inkMkLst>
            <pc:docMk/>
            <pc:sldMk cId="3947702535" sldId="327"/>
            <ac:inkMk id="6" creationId="{0DB2F0B2-4977-D726-F6C8-EED47587BD02}"/>
          </ac:inkMkLst>
        </pc:inkChg>
      </pc:sldChg>
    </pc:docChg>
  </pc:docChgLst>
  <pc:docChgLst>
    <pc:chgData name="Mr N Rudd" userId="f3430708-52c2-445d-bbbf-4002e83b9c88" providerId="ADAL" clId="{E2F13E5B-84B6-4D9E-BBDB-BCCE6DE9F1B9}"/>
    <pc:docChg chg="custSel modSld">
      <pc:chgData name="Mr N Rudd" userId="f3430708-52c2-445d-bbbf-4002e83b9c88" providerId="ADAL" clId="{E2F13E5B-84B6-4D9E-BBDB-BCCE6DE9F1B9}" dt="2024-05-06T20:40:59.466" v="55" actId="20577"/>
      <pc:docMkLst>
        <pc:docMk/>
      </pc:docMkLst>
      <pc:sldChg chg="addSp modSp mod">
        <pc:chgData name="Mr N Rudd" userId="f3430708-52c2-445d-bbbf-4002e83b9c88" providerId="ADAL" clId="{E2F13E5B-84B6-4D9E-BBDB-BCCE6DE9F1B9}" dt="2024-05-06T20:39:27.910" v="1" actId="207"/>
        <pc:sldMkLst>
          <pc:docMk/>
          <pc:sldMk cId="1075305666" sldId="316"/>
        </pc:sldMkLst>
        <pc:spChg chg="add mod">
          <ac:chgData name="Mr N Rudd" userId="f3430708-52c2-445d-bbbf-4002e83b9c88" providerId="ADAL" clId="{E2F13E5B-84B6-4D9E-BBDB-BCCE6DE9F1B9}" dt="2024-05-06T20:39:27.910" v="1" actId="207"/>
          <ac:spMkLst>
            <pc:docMk/>
            <pc:sldMk cId="1075305666" sldId="316"/>
            <ac:spMk id="3" creationId="{8881C79B-E4E3-4376-8ED8-03A7D6A0952C}"/>
          </ac:spMkLst>
        </pc:spChg>
      </pc:sldChg>
      <pc:sldChg chg="modSp mod">
        <pc:chgData name="Mr N Rudd" userId="f3430708-52c2-445d-bbbf-4002e83b9c88" providerId="ADAL" clId="{E2F13E5B-84B6-4D9E-BBDB-BCCE6DE9F1B9}" dt="2024-05-06T20:40:59.466" v="55" actId="20577"/>
        <pc:sldMkLst>
          <pc:docMk/>
          <pc:sldMk cId="1560124759" sldId="321"/>
        </pc:sldMkLst>
        <pc:spChg chg="mod">
          <ac:chgData name="Mr N Rudd" userId="f3430708-52c2-445d-bbbf-4002e83b9c88" providerId="ADAL" clId="{E2F13E5B-84B6-4D9E-BBDB-BCCE6DE9F1B9}" dt="2024-05-06T20:40:59.466" v="55" actId="20577"/>
          <ac:spMkLst>
            <pc:docMk/>
            <pc:sldMk cId="1560124759" sldId="321"/>
            <ac:spMk id="3"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7T15:24:33.3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3463 27,'-229'13,"31"0,-78-22,190 4,27 5,1 3,-115 20,142-18,-409 33,-3-37,193-4,32-9,76 2,-8-5,-20 0,113 11,-109-24,117 18,5 4,0 2,-81 3,93 1,9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07T15:30:47.5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1,'1800'0,"-1636"13,-55-1,395 37,-336-27,31 2,-180-22,0 1,-1 0,1 1,18 8,-25-8,-1 1,1-2,0 0,0 0,1-1,-1-1,0 0,1-1,-1 0,0 0,0-2,13-2,-9-1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30T09:55:49.8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1,'11'1,"0"0,0 1,0 0,0 1,18 7,33 8,32-7,0-5,136-8,-87-1,2102 2,-1599 50,-68-1,442-46,-493-5,-313 15,13 0,128-13,-334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F70625FE-49CA-4A62-A60F-789DC3AB3C92}" type="datetimeFigureOut">
              <a:rPr lang="en-GB" smtClean="0"/>
              <a:t>07/05/2024</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884848B4-8DE1-4F51-9867-7BC91220FF52}" type="slidenum">
              <a:rPr lang="en-GB" smtClean="0"/>
              <a:t>‹#›</a:t>
            </a:fld>
            <a:endParaRPr lang="en-GB"/>
          </a:p>
        </p:txBody>
      </p:sp>
    </p:spTree>
    <p:extLst>
      <p:ext uri="{BB962C8B-B14F-4D97-AF65-F5344CB8AC3E}">
        <p14:creationId xmlns:p14="http://schemas.microsoft.com/office/powerpoint/2010/main" val="375894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witter.com/wabisabizen?lang=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curriculum vision </a:t>
            </a:r>
          </a:p>
        </p:txBody>
      </p:sp>
      <p:sp>
        <p:nvSpPr>
          <p:cNvPr id="4" name="Slide Number Placeholder 3"/>
          <p:cNvSpPr>
            <a:spLocks noGrp="1"/>
          </p:cNvSpPr>
          <p:nvPr>
            <p:ph type="sldNum" sz="quarter" idx="5"/>
          </p:nvPr>
        </p:nvSpPr>
        <p:spPr/>
        <p:txBody>
          <a:bodyPr/>
          <a:lstStyle/>
          <a:p>
            <a:fld id="{28CA3034-3F17-48B8-8D19-890F1015339E}" type="slidenum">
              <a:rPr lang="en-GB" smtClean="0"/>
              <a:t>3</a:t>
            </a:fld>
            <a:endParaRPr lang="en-GB" dirty="0"/>
          </a:p>
        </p:txBody>
      </p:sp>
    </p:spTree>
    <p:extLst>
      <p:ext uri="{BB962C8B-B14F-4D97-AF65-F5344CB8AC3E}">
        <p14:creationId xmlns:p14="http://schemas.microsoft.com/office/powerpoint/2010/main" val="4173472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a:t>
            </a:r>
            <a:r>
              <a:rPr lang="en-GB" baseline="0" dirty="0"/>
              <a:t> Year 12s talked about several strategies we’ve looked at already – knowing the exam requirements, preparing revision cards and post its.  Before we talk more about how to revise, let’s think about what revision </a:t>
            </a:r>
            <a:r>
              <a:rPr lang="en-GB" b="1" baseline="0" dirty="0"/>
              <a:t>isn’t</a:t>
            </a:r>
            <a:endParaRPr lang="en-GB" b="1" dirty="0"/>
          </a:p>
        </p:txBody>
      </p:sp>
      <p:sp>
        <p:nvSpPr>
          <p:cNvPr id="4" name="Slide Number Placeholder 3"/>
          <p:cNvSpPr>
            <a:spLocks noGrp="1"/>
          </p:cNvSpPr>
          <p:nvPr>
            <p:ph type="sldNum" sz="quarter" idx="10"/>
          </p:nvPr>
        </p:nvSpPr>
        <p:spPr/>
        <p:txBody>
          <a:bodyPr/>
          <a:lstStyle/>
          <a:p>
            <a:fld id="{EF057640-327B-46CF-97D6-AA78987B50CE}" type="slidenum">
              <a:rPr lang="en-GB" smtClean="0"/>
              <a:t>25</a:t>
            </a:fld>
            <a:endParaRPr lang="en-GB"/>
          </a:p>
        </p:txBody>
      </p:sp>
    </p:spTree>
    <p:extLst>
      <p:ext uri="{BB962C8B-B14F-4D97-AF65-F5344CB8AC3E}">
        <p14:creationId xmlns:p14="http://schemas.microsoft.com/office/powerpoint/2010/main" val="196479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aims</a:t>
            </a:r>
          </a:p>
        </p:txBody>
      </p:sp>
      <p:sp>
        <p:nvSpPr>
          <p:cNvPr id="4" name="Slide Number Placeholder 3"/>
          <p:cNvSpPr>
            <a:spLocks noGrp="1"/>
          </p:cNvSpPr>
          <p:nvPr>
            <p:ph type="sldNum" sz="quarter" idx="5"/>
          </p:nvPr>
        </p:nvSpPr>
        <p:spPr/>
        <p:txBody>
          <a:bodyPr/>
          <a:lstStyle/>
          <a:p>
            <a:fld id="{28CA3034-3F17-48B8-8D19-890F1015339E}" type="slidenum">
              <a:rPr lang="en-GB" smtClean="0"/>
              <a:t>4</a:t>
            </a:fld>
            <a:endParaRPr lang="en-GB" dirty="0"/>
          </a:p>
        </p:txBody>
      </p:sp>
    </p:spTree>
    <p:extLst>
      <p:ext uri="{BB962C8B-B14F-4D97-AF65-F5344CB8AC3E}">
        <p14:creationId xmlns:p14="http://schemas.microsoft.com/office/powerpoint/2010/main" val="44676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This is a slide from the first INSET day in September 2019 I used…allows follows on the from CPD afternoon led by SWR when we looked at remote assessment strategies in assess pupils.  We are now back in a very different environment where pupils are back in school and preparing again for summer exams….lots of these strategies however are transferable and useful. </a:t>
            </a:r>
          </a:p>
          <a:p>
            <a:endParaRPr lang="en-GB" dirty="0">
              <a:cs typeface="Calibri"/>
            </a:endParaRPr>
          </a:p>
          <a:p>
            <a:endParaRPr lang="en-GB" dirty="0">
              <a:cs typeface="Calibri"/>
            </a:endParaRPr>
          </a:p>
          <a:p>
            <a:endParaRPr lang="en-GB" dirty="0">
              <a:cs typeface="Calibri"/>
            </a:endParaRPr>
          </a:p>
          <a:p>
            <a:r>
              <a:rPr lang="en-GB" dirty="0">
                <a:cs typeface="Calibri"/>
              </a:rPr>
              <a:t>I would just like you to take a couple of minutes just to turn and talk to the person next to you about if you regularly use any of the strategies on the board, or similarly if there are any of the board that you wouldn't use.  Perhaps as an Extra Challenge you could give an example of HOW you use it within your subject area. </a:t>
            </a:r>
          </a:p>
          <a:p>
            <a:endParaRPr lang="en-GB" dirty="0">
              <a:cs typeface="Calibri"/>
            </a:endParaRPr>
          </a:p>
          <a:p>
            <a:r>
              <a:rPr lang="en-GB" dirty="0">
                <a:cs typeface="Calibri"/>
              </a:rPr>
              <a:t>__________________________________________________________________________________________________________________________________________________</a:t>
            </a:r>
          </a:p>
          <a:p>
            <a:endParaRPr lang="en-GB" b="1" i="1" dirty="0"/>
          </a:p>
          <a:p>
            <a:r>
              <a:rPr lang="en-GB" b="1" i="1" dirty="0"/>
              <a:t>Analysing student work </a:t>
            </a:r>
            <a:r>
              <a:rPr lang="en-GB" dirty="0"/>
              <a:t>- </a:t>
            </a:r>
            <a:r>
              <a:rPr lang="en-GB" sz="2000" dirty="0"/>
              <a:t>This is especially so if the students are required to explain their thinking. When teachers take the time to analyse student work, they gain knowledge about:</a:t>
            </a:r>
            <a:endParaRPr lang="en-GB" dirty="0">
              <a:ea typeface="+mn-ea"/>
              <a:cs typeface="+mn-cs"/>
            </a:endParaRPr>
          </a:p>
          <a:p>
            <a:r>
              <a:rPr lang="en-GB" sz="2000" dirty="0"/>
              <a:t>A student's current knowledge, attitudes, and skills about subject matter, strengths, weaknesses, and learning styles, need for further, or special, assistance.  This approach lets teachers modify their instruction to be more effective in the future.</a:t>
            </a:r>
          </a:p>
          <a:p>
            <a:endParaRPr lang="en-GB" sz="2000" dirty="0"/>
          </a:p>
          <a:p>
            <a:endParaRPr lang="en-GB" sz="2000" dirty="0"/>
          </a:p>
          <a:p>
            <a:r>
              <a:rPr lang="en-GB" sz="2000" b="1" i="1" dirty="0"/>
              <a:t>3 way summaries </a:t>
            </a:r>
            <a:r>
              <a:rPr lang="en-GB" sz="2000" dirty="0"/>
              <a:t>- The idea here is to use different modes of thinking and attention to detail. Students can work in groups or individually. In response to a question or topic inquiry, they write three different summaries:</a:t>
            </a:r>
          </a:p>
          <a:p>
            <a:r>
              <a:rPr lang="en-GB" sz="2000" dirty="0"/>
              <a:t>10–15 words long</a:t>
            </a:r>
          </a:p>
          <a:p>
            <a:r>
              <a:rPr lang="en-GB" sz="2000" dirty="0"/>
              <a:t>30–50 words long</a:t>
            </a:r>
          </a:p>
          <a:p>
            <a:r>
              <a:rPr lang="en-GB" sz="2000" dirty="0"/>
              <a:t>75–100 words long</a:t>
            </a:r>
          </a:p>
          <a:p>
            <a:br>
              <a:rPr lang="en-GB" sz="2000" dirty="0"/>
            </a:br>
            <a:r>
              <a:rPr lang="en-GB" sz="2000" dirty="0"/>
              <a:t>You can even have students use </a:t>
            </a:r>
            <a:r>
              <a:rPr lang="en-GB" sz="2000" dirty="0">
                <a:hlinkClick r:id="rId3"/>
              </a:rPr>
              <a:t>Twitter</a:t>
            </a:r>
            <a:r>
              <a:rPr lang="en-GB" sz="2000" dirty="0"/>
              <a:t>. Chances are you've got a lot of students who use it already. They'll have experience communicating messages with minimal wording and characters.</a:t>
            </a:r>
          </a:p>
          <a:p>
            <a:endParaRPr lang="en-GB" sz="2000" dirty="0"/>
          </a:p>
          <a:p>
            <a:r>
              <a:rPr lang="en-GB" sz="2000" b="1" i="1" dirty="0"/>
              <a:t>Think Pair Share – </a:t>
            </a:r>
          </a:p>
          <a:p>
            <a:r>
              <a:rPr lang="en-GB" sz="2000" dirty="0"/>
              <a:t>his is one of the many formative assessment strategies that is simple for teachers to use. The instructor asks a question, and students write down their answers. Students are then placed in pairs to discuss their responses. Teachers are able to move around the classroom and listen to various discussions.</a:t>
            </a:r>
            <a:r>
              <a:rPr lang="en-GB" sz="2000" b="1" dirty="0"/>
              <a:t> It lets them gain valuable insight into levels of understanding.</a:t>
            </a:r>
          </a:p>
          <a:p>
            <a:endParaRPr lang="en-GB" sz="2000" b="1" dirty="0"/>
          </a:p>
          <a:p>
            <a:br>
              <a:rPr lang="en-GB" sz="2000" dirty="0"/>
            </a:br>
            <a:r>
              <a:rPr lang="en-GB" sz="2000" dirty="0"/>
              <a:t>You can also ask them different kinds of questions. These are suggestions, so feel free to make up your own.</a:t>
            </a:r>
          </a:p>
          <a:p>
            <a:endParaRPr lang="en-GB" sz="2000" b="1" i="1" dirty="0"/>
          </a:p>
          <a:p>
            <a:endParaRPr lang="en-GB" dirty="0"/>
          </a:p>
          <a:p>
            <a:endParaRPr lang="en-GB" dirty="0"/>
          </a:p>
          <a:p>
            <a:endParaRPr lang="en-GB" dirty="0"/>
          </a:p>
          <a:p>
            <a:r>
              <a:rPr lang="en-GB" dirty="0"/>
              <a:t>Based on lesson observation feedback = </a:t>
            </a:r>
          </a:p>
          <a:p>
            <a:endParaRPr lang="en-GB" dirty="0"/>
          </a:p>
          <a:p>
            <a:r>
              <a:rPr lang="en-GB" dirty="0"/>
              <a:t>Teachers typically use formative assessment to inform their planning of the next few lessons</a:t>
            </a:r>
          </a:p>
          <a:p>
            <a:r>
              <a:rPr lang="en-GB" dirty="0"/>
              <a:t>By having appropriate strategies in place for formative assessment this enables teachers to differentiate activities, refine their planning and provide support more effectively.  This particularly shows evidence of whether pupils have mastered a topic, showing they have a deeper understanding of topics, rather than focusing on progressing as quickly as possible.</a:t>
            </a:r>
          </a:p>
          <a:p>
            <a:endParaRPr lang="en-GB" dirty="0"/>
          </a:p>
          <a:p>
            <a:r>
              <a:rPr lang="en-GB" dirty="0"/>
              <a:t>Sharing lesson objectives explicitly with pupils so they are better informed about the specific aspect of performance they need to work on.</a:t>
            </a:r>
          </a:p>
          <a:p>
            <a:endParaRPr lang="en-GB" dirty="0"/>
          </a:p>
          <a:p>
            <a:r>
              <a:rPr lang="en-GB" dirty="0"/>
              <a:t>To develop a mastery approach to learning, teachers encourage pupils to set their own individual learning objectives in response to feedback from teachers or peers.  This was said to have helped pupils to have a deeper understanding of what they needed to do next to improve.</a:t>
            </a:r>
          </a:p>
        </p:txBody>
      </p:sp>
      <p:sp>
        <p:nvSpPr>
          <p:cNvPr id="4" name="Slide Number Placeholder 3"/>
          <p:cNvSpPr>
            <a:spLocks noGrp="1"/>
          </p:cNvSpPr>
          <p:nvPr>
            <p:ph type="sldNum" sz="quarter" idx="5"/>
          </p:nvPr>
        </p:nvSpPr>
        <p:spPr/>
        <p:txBody>
          <a:bodyPr/>
          <a:lstStyle/>
          <a:p>
            <a:fld id="{8188649F-F416-4059-B5B5-C90005B182D8}" type="slidenum">
              <a:rPr lang="en-GB" smtClean="0"/>
              <a:t>5</a:t>
            </a:fld>
            <a:endParaRPr lang="en-GB"/>
          </a:p>
        </p:txBody>
      </p:sp>
    </p:spTree>
    <p:extLst>
      <p:ext uri="{BB962C8B-B14F-4D97-AF65-F5344CB8AC3E}">
        <p14:creationId xmlns:p14="http://schemas.microsoft.com/office/powerpoint/2010/main" val="241707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CA3034-3F17-48B8-8D19-890F1015339E}" type="slidenum">
              <a:rPr lang="en-GB" smtClean="0"/>
              <a:t>6</a:t>
            </a:fld>
            <a:endParaRPr lang="en-GB" dirty="0"/>
          </a:p>
        </p:txBody>
      </p:sp>
    </p:spTree>
    <p:extLst>
      <p:ext uri="{BB962C8B-B14F-4D97-AF65-F5344CB8AC3E}">
        <p14:creationId xmlns:p14="http://schemas.microsoft.com/office/powerpoint/2010/main" val="403483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CA3034-3F17-48B8-8D19-890F1015339E}" type="slidenum">
              <a:rPr lang="en-GB" smtClean="0"/>
              <a:t>10</a:t>
            </a:fld>
            <a:endParaRPr lang="en-GB" dirty="0"/>
          </a:p>
        </p:txBody>
      </p:sp>
    </p:spTree>
    <p:extLst>
      <p:ext uri="{BB962C8B-B14F-4D97-AF65-F5344CB8AC3E}">
        <p14:creationId xmlns:p14="http://schemas.microsoft.com/office/powerpoint/2010/main" val="365302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Your subject</a:t>
            </a:r>
            <a:r>
              <a:rPr lang="en-GB" baseline="0" dirty="0"/>
              <a:t> or essay title in centre </a:t>
            </a:r>
          </a:p>
          <a:p>
            <a:pPr marL="228600" indent="-228600">
              <a:buAutoNum type="arabicPeriod"/>
            </a:pPr>
            <a:r>
              <a:rPr lang="en-GB" baseline="0" dirty="0"/>
              <a:t>Ideas radiate out from central theme and main branches</a:t>
            </a:r>
          </a:p>
          <a:p>
            <a:pPr marL="0" indent="0">
              <a:buNone/>
            </a:pPr>
            <a:r>
              <a:rPr lang="en-GB" baseline="0" dirty="0"/>
              <a:t>Here are some GCSE examples…</a:t>
            </a:r>
            <a:endParaRPr lang="en-GB" dirty="0"/>
          </a:p>
        </p:txBody>
      </p:sp>
      <p:sp>
        <p:nvSpPr>
          <p:cNvPr id="4" name="Slide Number Placeholder 3"/>
          <p:cNvSpPr>
            <a:spLocks noGrp="1"/>
          </p:cNvSpPr>
          <p:nvPr>
            <p:ph type="sldNum" sz="quarter" idx="10"/>
          </p:nvPr>
        </p:nvSpPr>
        <p:spPr/>
        <p:txBody>
          <a:bodyPr/>
          <a:lstStyle/>
          <a:p>
            <a:fld id="{EF057640-327B-46CF-97D6-AA78987B50CE}" type="slidenum">
              <a:rPr lang="en-GB" smtClean="0"/>
              <a:t>19</a:t>
            </a:fld>
            <a:endParaRPr lang="en-GB"/>
          </a:p>
        </p:txBody>
      </p:sp>
    </p:spTree>
    <p:extLst>
      <p:ext uri="{BB962C8B-B14F-4D97-AF65-F5344CB8AC3E}">
        <p14:creationId xmlns:p14="http://schemas.microsoft.com/office/powerpoint/2010/main" val="187969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see in a moment, this is still an example of preparing</a:t>
            </a:r>
            <a:r>
              <a:rPr lang="en-GB" baseline="0" dirty="0"/>
              <a:t> revision notes.  When you are revising I would recommend doing something slightly different with mind maps which I’ll come on to in step 4.  </a:t>
            </a:r>
            <a:endParaRPr lang="en-GB" dirty="0"/>
          </a:p>
        </p:txBody>
      </p:sp>
      <p:sp>
        <p:nvSpPr>
          <p:cNvPr id="4" name="Slide Number Placeholder 3"/>
          <p:cNvSpPr>
            <a:spLocks noGrp="1"/>
          </p:cNvSpPr>
          <p:nvPr>
            <p:ph type="sldNum" sz="quarter" idx="10"/>
          </p:nvPr>
        </p:nvSpPr>
        <p:spPr/>
        <p:txBody>
          <a:bodyPr/>
          <a:lstStyle/>
          <a:p>
            <a:fld id="{EF057640-327B-46CF-97D6-AA78987B50CE}" type="slidenum">
              <a:rPr lang="en-GB" smtClean="0"/>
              <a:t>20</a:t>
            </a:fld>
            <a:endParaRPr lang="en-GB"/>
          </a:p>
        </p:txBody>
      </p:sp>
    </p:spTree>
    <p:extLst>
      <p:ext uri="{BB962C8B-B14F-4D97-AF65-F5344CB8AC3E}">
        <p14:creationId xmlns:p14="http://schemas.microsoft.com/office/powerpoint/2010/main" val="359264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Flow diagrams work</a:t>
            </a:r>
            <a:r>
              <a:rPr lang="en-GB" baseline="0" dirty="0"/>
              <a:t> well for revising processes and sequences</a:t>
            </a:r>
            <a:endParaRPr lang="en-GB" dirty="0"/>
          </a:p>
        </p:txBody>
      </p:sp>
      <p:sp>
        <p:nvSpPr>
          <p:cNvPr id="4" name="Slide Number Placeholder 3"/>
          <p:cNvSpPr>
            <a:spLocks noGrp="1"/>
          </p:cNvSpPr>
          <p:nvPr>
            <p:ph type="sldNum" sz="quarter" idx="10"/>
          </p:nvPr>
        </p:nvSpPr>
        <p:spPr/>
        <p:txBody>
          <a:bodyPr/>
          <a:lstStyle/>
          <a:p>
            <a:fld id="{EF057640-327B-46CF-97D6-AA78987B50CE}" type="slidenum">
              <a:rPr lang="en-GB" smtClean="0"/>
              <a:t>21</a:t>
            </a:fld>
            <a:endParaRPr lang="en-GB"/>
          </a:p>
        </p:txBody>
      </p:sp>
    </p:spTree>
    <p:extLst>
      <p:ext uri="{BB962C8B-B14F-4D97-AF65-F5344CB8AC3E}">
        <p14:creationId xmlns:p14="http://schemas.microsoft.com/office/powerpoint/2010/main" val="201340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Mnemonics either replace the first letters of a sequence with a memorable phrase, or they take the first letters of a group of words and arrange them into a memorable word or words.  </a:t>
            </a:r>
          </a:p>
          <a:p>
            <a:endParaRPr lang="en-GB" dirty="0"/>
          </a:p>
        </p:txBody>
      </p:sp>
      <p:sp>
        <p:nvSpPr>
          <p:cNvPr id="4" name="Slide Number Placeholder 3"/>
          <p:cNvSpPr>
            <a:spLocks noGrp="1"/>
          </p:cNvSpPr>
          <p:nvPr>
            <p:ph type="sldNum" sz="quarter" idx="10"/>
          </p:nvPr>
        </p:nvSpPr>
        <p:spPr/>
        <p:txBody>
          <a:bodyPr/>
          <a:lstStyle/>
          <a:p>
            <a:fld id="{EF057640-327B-46CF-97D6-AA78987B50CE}" type="slidenum">
              <a:rPr lang="en-GB" smtClean="0"/>
              <a:t>22</a:t>
            </a:fld>
            <a:endParaRPr lang="en-GB"/>
          </a:p>
        </p:txBody>
      </p:sp>
    </p:spTree>
    <p:extLst>
      <p:ext uri="{BB962C8B-B14F-4D97-AF65-F5344CB8AC3E}">
        <p14:creationId xmlns:p14="http://schemas.microsoft.com/office/powerpoint/2010/main" val="263299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A9044-2248-4A5C-B077-FFD1B68534F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137889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A9044-2248-4A5C-B077-FFD1B68534F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195569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A9044-2248-4A5C-B077-FFD1B68534F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37178-12AA-485D-B05F-32CCFCA8C862}" type="slidenum">
              <a:rPr lang="en-GB" smtClean="0"/>
              <a:t>‹#›</a:t>
            </a:fld>
            <a:endParaRPr lang="en-GB"/>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33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A9044-2248-4A5C-B077-FFD1B68534F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1281501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A9044-2248-4A5C-B077-FFD1B68534F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37178-12AA-485D-B05F-32CCFCA8C862}" type="slidenum">
              <a:rPr lang="en-GB" smtClean="0"/>
              <a:t>‹#›</a:t>
            </a:fld>
            <a:endParaRPr lang="en-GB"/>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6817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A9044-2248-4A5C-B077-FFD1B68534F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211288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A9044-2248-4A5C-B077-FFD1B68534F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226055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A9044-2248-4A5C-B077-FFD1B68534F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239024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A9044-2248-4A5C-B077-FFD1B68534F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297555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A9044-2248-4A5C-B077-FFD1B68534F5}" type="datetimeFigureOut">
              <a:rPr lang="en-GB" smtClean="0"/>
              <a:t>07/05/2024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394526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A9044-2248-4A5C-B077-FFD1B68534F5}"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367586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A9044-2248-4A5C-B077-FFD1B68534F5}" type="datetimeFigureOut">
              <a:rPr lang="en-GB" smtClean="0"/>
              <a:t>07/05/2024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3550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A9044-2248-4A5C-B077-FFD1B68534F5}" type="datetimeFigureOut">
              <a:rPr lang="en-GB" smtClean="0"/>
              <a:t>07/05/2024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136522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A9044-2248-4A5C-B077-FFD1B68534F5}" type="datetimeFigureOut">
              <a:rPr lang="en-GB" smtClean="0"/>
              <a:t>07/05/2024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8485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EA9044-2248-4A5C-B077-FFD1B68534F5}"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145979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EA9044-2248-4A5C-B077-FFD1B68534F5}" type="datetimeFigureOut">
              <a:rPr lang="en-GB" smtClean="0"/>
              <a:t>07/05/2024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37178-12AA-485D-B05F-32CCFCA8C862}" type="slidenum">
              <a:rPr lang="en-GB" smtClean="0"/>
              <a:t>‹#›</a:t>
            </a:fld>
            <a:endParaRPr lang="en-GB"/>
          </a:p>
        </p:txBody>
      </p:sp>
    </p:spTree>
    <p:extLst>
      <p:ext uri="{BB962C8B-B14F-4D97-AF65-F5344CB8AC3E}">
        <p14:creationId xmlns:p14="http://schemas.microsoft.com/office/powerpoint/2010/main" val="66052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EA9044-2248-4A5C-B077-FFD1B68534F5}" type="datetimeFigureOut">
              <a:rPr lang="en-GB" smtClean="0"/>
              <a:t>07/05/2024</a:t>
            </a:fld>
            <a:endParaRPr lang="en-GB"/>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31137178-12AA-485D-B05F-32CCFCA8C862}" type="slidenum">
              <a:rPr lang="en-GB" smtClean="0"/>
              <a:t>‹#›</a:t>
            </a:fld>
            <a:endParaRPr lang="en-GB"/>
          </a:p>
        </p:txBody>
      </p:sp>
    </p:spTree>
    <p:extLst>
      <p:ext uri="{BB962C8B-B14F-4D97-AF65-F5344CB8AC3E}">
        <p14:creationId xmlns:p14="http://schemas.microsoft.com/office/powerpoint/2010/main" val="2882860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quizlet.com/"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customXml" Target="../ink/ink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576" y="3501009"/>
            <a:ext cx="7772400" cy="1470025"/>
          </a:xfrm>
        </p:spPr>
        <p:txBody>
          <a:bodyPr/>
          <a:lstStyle/>
          <a:p>
            <a:r>
              <a:rPr lang="en-GB" b="1" dirty="0"/>
              <a:t>Assessment and Exam Preparation Evening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7810" y="164068"/>
            <a:ext cx="4463988" cy="2975992"/>
          </a:xfrm>
          <a:prstGeom prst="rect">
            <a:avLst/>
          </a:prstGeom>
        </p:spPr>
      </p:pic>
    </p:spTree>
    <p:extLst>
      <p:ext uri="{BB962C8B-B14F-4D97-AF65-F5344CB8AC3E}">
        <p14:creationId xmlns:p14="http://schemas.microsoft.com/office/powerpoint/2010/main" val="31055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421F-44C9-49DC-8F13-9D56FBB59C35}"/>
              </a:ext>
            </a:extLst>
          </p:cNvPr>
          <p:cNvSpPr>
            <a:spLocks noGrp="1"/>
          </p:cNvSpPr>
          <p:nvPr>
            <p:ph type="ctrTitle"/>
          </p:nvPr>
        </p:nvSpPr>
        <p:spPr>
          <a:xfrm>
            <a:off x="1589518" y="154328"/>
            <a:ext cx="4596436" cy="889260"/>
          </a:xfrm>
        </p:spPr>
        <p:txBody>
          <a:bodyPr>
            <a:normAutofit/>
          </a:bodyPr>
          <a:lstStyle/>
          <a:p>
            <a:r>
              <a:rPr lang="en-GB" sz="4400" b="1" dirty="0">
                <a:solidFill>
                  <a:srgbClr val="0000FF"/>
                </a:solidFill>
              </a:rPr>
              <a:t>Exemplar Report</a:t>
            </a:r>
          </a:p>
        </p:txBody>
      </p:sp>
      <p:pic>
        <p:nvPicPr>
          <p:cNvPr id="4" name="Picture 3">
            <a:extLst>
              <a:ext uri="{FF2B5EF4-FFF2-40B4-BE49-F238E27FC236}">
                <a16:creationId xmlns:a16="http://schemas.microsoft.com/office/drawing/2014/main" id="{9AD5C0C5-007C-B534-EE79-E2CBEE370EEF}"/>
              </a:ext>
            </a:extLst>
          </p:cNvPr>
          <p:cNvPicPr>
            <a:picLocks noChangeAspect="1"/>
          </p:cNvPicPr>
          <p:nvPr/>
        </p:nvPicPr>
        <p:blipFill>
          <a:blip r:embed="rId3"/>
          <a:stretch>
            <a:fillRect/>
          </a:stretch>
        </p:blipFill>
        <p:spPr>
          <a:xfrm>
            <a:off x="1940282" y="1745602"/>
            <a:ext cx="8491344" cy="4652791"/>
          </a:xfrm>
          <a:prstGeom prst="rect">
            <a:avLst/>
          </a:prstGeom>
        </p:spPr>
      </p:pic>
      <p:sp>
        <p:nvSpPr>
          <p:cNvPr id="7" name="Arrow: Right 6">
            <a:extLst>
              <a:ext uri="{FF2B5EF4-FFF2-40B4-BE49-F238E27FC236}">
                <a16:creationId xmlns:a16="http://schemas.microsoft.com/office/drawing/2014/main" id="{BA9BE698-D18C-CBBD-254F-ABBB94D360F3}"/>
              </a:ext>
            </a:extLst>
          </p:cNvPr>
          <p:cNvSpPr/>
          <p:nvPr/>
        </p:nvSpPr>
        <p:spPr>
          <a:xfrm rot="5400000">
            <a:off x="6951306" y="1292679"/>
            <a:ext cx="935452" cy="811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881C79B-E4E3-4376-8ED8-03A7D6A0952C}"/>
              </a:ext>
            </a:extLst>
          </p:cNvPr>
          <p:cNvSpPr txBox="1"/>
          <p:nvPr/>
        </p:nvSpPr>
        <p:spPr>
          <a:xfrm>
            <a:off x="3070371" y="1745602"/>
            <a:ext cx="553673"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07530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KS3 Exams</a:t>
            </a:r>
          </a:p>
        </p:txBody>
      </p:sp>
      <p:sp>
        <p:nvSpPr>
          <p:cNvPr id="3" name="Content Placeholder 2"/>
          <p:cNvSpPr>
            <a:spLocks noGrp="1"/>
          </p:cNvSpPr>
          <p:nvPr>
            <p:ph idx="1"/>
          </p:nvPr>
        </p:nvSpPr>
        <p:spPr/>
        <p:txBody>
          <a:bodyPr>
            <a:normAutofit/>
          </a:bodyPr>
          <a:lstStyle/>
          <a:p>
            <a:endParaRPr lang="en-GB" dirty="0"/>
          </a:p>
          <a:p>
            <a:r>
              <a:rPr lang="en-GB" sz="3000" dirty="0"/>
              <a:t>Monday 3</a:t>
            </a:r>
            <a:r>
              <a:rPr lang="en-GB" sz="3000" baseline="30000" dirty="0"/>
              <a:t>rd</a:t>
            </a:r>
            <a:r>
              <a:rPr lang="en-GB" sz="3000" dirty="0"/>
              <a:t> June to Friday  28</a:t>
            </a:r>
            <a:r>
              <a:rPr lang="en-GB" sz="3000" baseline="30000" dirty="0"/>
              <a:t>th</a:t>
            </a:r>
            <a:r>
              <a:rPr lang="en-GB" sz="3000" dirty="0"/>
              <a:t> June.</a:t>
            </a:r>
          </a:p>
          <a:p>
            <a:endParaRPr lang="en-GB" sz="3000" dirty="0"/>
          </a:p>
          <a:p>
            <a:r>
              <a:rPr lang="en-GB" sz="3000" dirty="0"/>
              <a:t>Sat in classrooms.</a:t>
            </a:r>
          </a:p>
          <a:p>
            <a:endParaRPr lang="en-GB" sz="3000" dirty="0"/>
          </a:p>
          <a:p>
            <a:r>
              <a:rPr lang="en-GB" sz="3000" dirty="0"/>
              <a:t>A blank on the timetable indicates that pupils will have normal lessons.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0122" y="376502"/>
            <a:ext cx="3665415" cy="2443610"/>
          </a:xfrm>
          <a:prstGeom prst="rect">
            <a:avLst/>
          </a:prstGeom>
        </p:spPr>
      </p:pic>
    </p:spTree>
    <p:extLst>
      <p:ext uri="{BB962C8B-B14F-4D97-AF65-F5344CB8AC3E}">
        <p14:creationId xmlns:p14="http://schemas.microsoft.com/office/powerpoint/2010/main" val="249092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do we have exams weeks?</a:t>
            </a:r>
          </a:p>
        </p:txBody>
      </p:sp>
      <p:sp>
        <p:nvSpPr>
          <p:cNvPr id="3" name="Content Placeholder 2"/>
          <p:cNvSpPr>
            <a:spLocks noGrp="1"/>
          </p:cNvSpPr>
          <p:nvPr>
            <p:ph idx="1"/>
          </p:nvPr>
        </p:nvSpPr>
        <p:spPr>
          <a:xfrm>
            <a:off x="812800" y="1673480"/>
            <a:ext cx="8463619" cy="3880773"/>
          </a:xfrm>
        </p:spPr>
        <p:txBody>
          <a:bodyPr>
            <a:normAutofit fontScale="77500" lnSpcReduction="20000"/>
          </a:bodyPr>
          <a:lstStyle/>
          <a:p>
            <a:endParaRPr lang="en-GB" dirty="0"/>
          </a:p>
          <a:p>
            <a:r>
              <a:rPr lang="en-GB" sz="3000" dirty="0"/>
              <a:t>An effective means of assessing what pupils are able to do after a year of learning.</a:t>
            </a:r>
          </a:p>
          <a:p>
            <a:endParaRPr lang="en-GB" sz="3000" dirty="0"/>
          </a:p>
          <a:p>
            <a:r>
              <a:rPr lang="en-GB" sz="3000" dirty="0"/>
              <a:t>To identify gaps in prior knowledge.</a:t>
            </a:r>
          </a:p>
          <a:p>
            <a:endParaRPr lang="en-GB" sz="3000" dirty="0"/>
          </a:p>
          <a:p>
            <a:r>
              <a:rPr lang="en-GB" sz="3000" dirty="0"/>
              <a:t>To gather information about which teaching group would be appropriate for future years. </a:t>
            </a:r>
          </a:p>
          <a:p>
            <a:endParaRPr lang="en-GB" sz="3000" dirty="0"/>
          </a:p>
          <a:p>
            <a:r>
              <a:rPr lang="en-GB" sz="3000" dirty="0"/>
              <a:t>Preparation for public examinations.</a:t>
            </a:r>
          </a:p>
          <a:p>
            <a:pPr marL="0" indent="0">
              <a:buNone/>
            </a:pPr>
            <a:endParaRPr lang="en-GB" dirty="0"/>
          </a:p>
        </p:txBody>
      </p:sp>
    </p:spTree>
    <p:extLst>
      <p:ext uri="{BB962C8B-B14F-4D97-AF65-F5344CB8AC3E}">
        <p14:creationId xmlns:p14="http://schemas.microsoft.com/office/powerpoint/2010/main" val="184426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72367"/>
            <a:ext cx="8463617" cy="1320800"/>
          </a:xfrm>
        </p:spPr>
        <p:txBody>
          <a:bodyPr/>
          <a:lstStyle/>
          <a:p>
            <a:r>
              <a:rPr lang="en-GB" b="1" dirty="0"/>
              <a:t>GCSE Assessment for a Year 11 Pupil</a:t>
            </a:r>
            <a:endParaRPr lang="en-GB" dirty="0"/>
          </a:p>
        </p:txBody>
      </p:sp>
      <p:sp>
        <p:nvSpPr>
          <p:cNvPr id="3" name="Content Placeholder 2"/>
          <p:cNvSpPr>
            <a:spLocks noGrp="1"/>
          </p:cNvSpPr>
          <p:nvPr>
            <p:ph idx="1"/>
          </p:nvPr>
        </p:nvSpPr>
        <p:spPr>
          <a:xfrm>
            <a:off x="812800" y="1032767"/>
            <a:ext cx="10151688" cy="4403756"/>
          </a:xfrm>
        </p:spPr>
        <p:txBody>
          <a:bodyPr>
            <a:normAutofit fontScale="25000" lnSpcReduction="20000"/>
          </a:bodyPr>
          <a:lstStyle/>
          <a:p>
            <a:endParaRPr lang="en-GB" dirty="0"/>
          </a:p>
          <a:p>
            <a:r>
              <a:rPr lang="en-GB" sz="8800" dirty="0"/>
              <a:t>In the summer of 2023 pupils can take GCSEs in:</a:t>
            </a:r>
          </a:p>
          <a:p>
            <a:r>
              <a:rPr lang="en-GB" sz="8800" dirty="0"/>
              <a:t>–English Language -Two 1¾ hr exams</a:t>
            </a:r>
          </a:p>
          <a:p>
            <a:r>
              <a:rPr lang="en-GB" sz="8800" dirty="0"/>
              <a:t>–English Literature –One 2¼ hr exam, one 1¾ hr exam</a:t>
            </a:r>
          </a:p>
          <a:p>
            <a:r>
              <a:rPr lang="en-GB" sz="8800" dirty="0"/>
              <a:t>–Maths –Three 1½ hr exams</a:t>
            </a:r>
          </a:p>
          <a:p>
            <a:r>
              <a:rPr lang="en-GB" sz="8800" dirty="0"/>
              <a:t>–Combined Science -Six 1¼ hr exams</a:t>
            </a:r>
          </a:p>
          <a:p>
            <a:r>
              <a:rPr lang="en-GB" sz="8800" dirty="0"/>
              <a:t>–Spanish –One 45 min exam, one 35min exam, one 1hr 10min exam, plus speaking exams</a:t>
            </a:r>
          </a:p>
          <a:p>
            <a:r>
              <a:rPr lang="en-GB" sz="8800" dirty="0"/>
              <a:t>–RS -Two 1 hr exams</a:t>
            </a:r>
          </a:p>
          <a:p>
            <a:r>
              <a:rPr lang="en-GB" sz="8800" dirty="0"/>
              <a:t>–Product Design –One 2 hr exam (50%), plus 50% NEA</a:t>
            </a:r>
          </a:p>
          <a:p>
            <a:r>
              <a:rPr lang="en-GB" sz="8800" dirty="0"/>
              <a:t>–History –Two 1¾ hr exams</a:t>
            </a:r>
          </a:p>
          <a:p>
            <a:r>
              <a:rPr lang="en-GB" sz="8800" dirty="0"/>
              <a:t>–Drama –</a:t>
            </a:r>
            <a:r>
              <a:rPr lang="en-GB" sz="8800"/>
              <a:t>One  1 ¾ hr </a:t>
            </a:r>
            <a:r>
              <a:rPr lang="en-GB" sz="8800" dirty="0"/>
              <a:t>exam (40%), plus 60% NEA</a:t>
            </a:r>
          </a:p>
          <a:p>
            <a:pPr marL="0" indent="0">
              <a:buNone/>
            </a:pPr>
            <a:r>
              <a:rPr lang="en-GB" sz="8800" dirty="0">
                <a:solidFill>
                  <a:srgbClr val="FF0000"/>
                </a:solidFill>
              </a:rPr>
              <a:t>TOTAL NUMBER OF EXAMS -22</a:t>
            </a:r>
          </a:p>
          <a:p>
            <a:pPr marL="0" indent="0">
              <a:buNone/>
            </a:pPr>
            <a:r>
              <a:rPr lang="en-GB" sz="8800" dirty="0">
                <a:solidFill>
                  <a:srgbClr val="FF0000"/>
                </a:solidFill>
              </a:rPr>
              <a:t>TOTAL EXAM LENGTH -33 HRS</a:t>
            </a:r>
          </a:p>
          <a:p>
            <a:pPr marL="0" indent="0">
              <a:buNone/>
            </a:pPr>
            <a:r>
              <a:rPr lang="en-GB" sz="8800" dirty="0">
                <a:solidFill>
                  <a:srgbClr val="FF0000"/>
                </a:solidFill>
              </a:rPr>
              <a:t>YEAR 11 SUMMER EXAMS REPRESENT 86.5% OF TOTAL GCSE ASSESSMENT</a:t>
            </a:r>
          </a:p>
          <a:p>
            <a:endParaRPr lang="en-GB" dirty="0">
              <a:solidFill>
                <a:srgbClr val="FF0000"/>
              </a:solidFill>
            </a:endParaRPr>
          </a:p>
        </p:txBody>
      </p:sp>
    </p:spTree>
    <p:extLst>
      <p:ext uri="{BB962C8B-B14F-4D97-AF65-F5344CB8AC3E}">
        <p14:creationId xmlns:p14="http://schemas.microsoft.com/office/powerpoint/2010/main" val="1528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650" y="1693514"/>
            <a:ext cx="11127545" cy="2400657"/>
          </a:xfrm>
          <a:prstGeom prst="rect">
            <a:avLst/>
          </a:prstGeom>
          <a:noFill/>
        </p:spPr>
        <p:txBody>
          <a:bodyPr wrap="square" rtlCol="0">
            <a:spAutoFit/>
          </a:bodyPr>
          <a:lstStyle/>
          <a:p>
            <a:pPr marL="342900" indent="-342900">
              <a:buAutoNum type="arabicPeriod"/>
            </a:pPr>
            <a:r>
              <a:rPr lang="en-GB" sz="3000" b="1" dirty="0">
                <a:solidFill>
                  <a:schemeClr val="tx1">
                    <a:lumMod val="75000"/>
                    <a:lumOff val="25000"/>
                  </a:schemeClr>
                </a:solidFill>
                <a:latin typeface="+mj-lt"/>
              </a:rPr>
              <a:t>Find out what you need to know</a:t>
            </a:r>
          </a:p>
          <a:p>
            <a:pPr marL="342900" indent="-342900">
              <a:buAutoNum type="arabicPeriod"/>
            </a:pPr>
            <a:endParaRPr lang="en-GB" sz="3000" b="1" dirty="0">
              <a:solidFill>
                <a:schemeClr val="tx1">
                  <a:lumMod val="75000"/>
                  <a:lumOff val="25000"/>
                </a:schemeClr>
              </a:solidFill>
              <a:latin typeface="+mj-lt"/>
            </a:endParaRPr>
          </a:p>
          <a:p>
            <a:pPr marL="342900" indent="-342900">
              <a:buAutoNum type="arabicPeriod"/>
            </a:pPr>
            <a:r>
              <a:rPr lang="en-GB" sz="3000" b="1" dirty="0">
                <a:solidFill>
                  <a:schemeClr val="tx1">
                    <a:lumMod val="75000"/>
                    <a:lumOff val="25000"/>
                  </a:schemeClr>
                </a:solidFill>
                <a:latin typeface="+mj-lt"/>
              </a:rPr>
              <a:t>Prepare your revision materials</a:t>
            </a:r>
          </a:p>
          <a:p>
            <a:pPr marL="342900" indent="-342900">
              <a:buAutoNum type="arabicPeriod"/>
            </a:pPr>
            <a:endParaRPr lang="en-GB" sz="3000" b="1" dirty="0">
              <a:solidFill>
                <a:schemeClr val="tx1">
                  <a:lumMod val="75000"/>
                  <a:lumOff val="25000"/>
                </a:schemeClr>
              </a:solidFill>
              <a:latin typeface="+mj-lt"/>
            </a:endParaRPr>
          </a:p>
          <a:p>
            <a:pPr marL="342900" indent="-342900">
              <a:buAutoNum type="arabicPeriod"/>
            </a:pPr>
            <a:r>
              <a:rPr lang="en-GB" sz="3000" b="1" dirty="0">
                <a:solidFill>
                  <a:schemeClr val="tx1">
                    <a:lumMod val="75000"/>
                    <a:lumOff val="25000"/>
                  </a:schemeClr>
                </a:solidFill>
                <a:latin typeface="+mj-lt"/>
              </a:rPr>
              <a:t>Test yourself</a:t>
            </a:r>
          </a:p>
        </p:txBody>
      </p:sp>
      <p:sp>
        <p:nvSpPr>
          <p:cNvPr id="3" name="TextBox 2"/>
          <p:cNvSpPr txBox="1"/>
          <p:nvPr/>
        </p:nvSpPr>
        <p:spPr>
          <a:xfrm>
            <a:off x="-85685" y="340823"/>
            <a:ext cx="11324492" cy="707886"/>
          </a:xfrm>
          <a:prstGeom prst="rect">
            <a:avLst/>
          </a:prstGeom>
          <a:noFill/>
        </p:spPr>
        <p:txBody>
          <a:bodyPr wrap="square" rtlCol="0">
            <a:spAutoFit/>
          </a:bodyPr>
          <a:lstStyle/>
          <a:p>
            <a:pPr algn="ctr"/>
            <a:r>
              <a:rPr lang="en-GB" sz="4000" b="1" u="sng" dirty="0">
                <a:solidFill>
                  <a:schemeClr val="accent1"/>
                </a:solidFill>
                <a:latin typeface="+mj-lt"/>
              </a:rPr>
              <a:t>3 steps to success</a:t>
            </a:r>
          </a:p>
        </p:txBody>
      </p:sp>
    </p:spTree>
    <p:extLst>
      <p:ext uri="{BB962C8B-B14F-4D97-AF65-F5344CB8AC3E}">
        <p14:creationId xmlns:p14="http://schemas.microsoft.com/office/powerpoint/2010/main" val="199330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8AD874-9BBA-ED9E-F301-821935C8AB9D}"/>
              </a:ext>
            </a:extLst>
          </p:cNvPr>
          <p:cNvPicPr>
            <a:picLocks noChangeAspect="1"/>
          </p:cNvPicPr>
          <p:nvPr/>
        </p:nvPicPr>
        <p:blipFill>
          <a:blip r:embed="rId2"/>
          <a:stretch>
            <a:fillRect/>
          </a:stretch>
        </p:blipFill>
        <p:spPr>
          <a:xfrm>
            <a:off x="2928080" y="0"/>
            <a:ext cx="5156522" cy="6858000"/>
          </a:xfrm>
          <a:prstGeom prst="rect">
            <a:avLst/>
          </a:prstGeom>
        </p:spPr>
      </p:pic>
    </p:spTree>
    <p:extLst>
      <p:ext uri="{BB962C8B-B14F-4D97-AF65-F5344CB8AC3E}">
        <p14:creationId xmlns:p14="http://schemas.microsoft.com/office/powerpoint/2010/main" val="3895621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422" y="1448973"/>
            <a:ext cx="11324492" cy="2308324"/>
          </a:xfrm>
          <a:prstGeom prst="rect">
            <a:avLst/>
          </a:prstGeom>
          <a:noFill/>
        </p:spPr>
        <p:txBody>
          <a:bodyPr wrap="square" rtlCol="0">
            <a:spAutoFit/>
          </a:bodyPr>
          <a:lstStyle/>
          <a:p>
            <a:pPr algn="ctr"/>
            <a:r>
              <a:rPr lang="en-GB" sz="7200" b="1" dirty="0">
                <a:solidFill>
                  <a:schemeClr val="accent1"/>
                </a:solidFill>
                <a:latin typeface="Century Gothic" panose="020B0502020202020204" pitchFamily="34" charset="0"/>
              </a:rPr>
              <a:t>Preparing your revision materials</a:t>
            </a:r>
          </a:p>
        </p:txBody>
      </p:sp>
    </p:spTree>
    <p:extLst>
      <p:ext uri="{BB962C8B-B14F-4D97-AF65-F5344CB8AC3E}">
        <p14:creationId xmlns:p14="http://schemas.microsoft.com/office/powerpoint/2010/main" val="399658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326" y="0"/>
            <a:ext cx="10515600" cy="1325563"/>
          </a:xfrm>
        </p:spPr>
        <p:txBody>
          <a:bodyPr>
            <a:normAutofit/>
          </a:bodyPr>
          <a:lstStyle/>
          <a:p>
            <a:r>
              <a:rPr lang="en-GB" sz="5400" b="1" dirty="0">
                <a:latin typeface="Century Gothic" panose="020B0502020202020204" pitchFamily="34" charset="0"/>
              </a:rPr>
              <a:t>Revision cards</a:t>
            </a:r>
          </a:p>
        </p:txBody>
      </p:sp>
      <p:sp>
        <p:nvSpPr>
          <p:cNvPr id="6" name="Content Placeholder 5"/>
          <p:cNvSpPr>
            <a:spLocks noGrp="1"/>
          </p:cNvSpPr>
          <p:nvPr>
            <p:ph sz="half" idx="1"/>
          </p:nvPr>
        </p:nvSpPr>
        <p:spPr>
          <a:xfrm>
            <a:off x="61386" y="934266"/>
            <a:ext cx="6360347" cy="5445406"/>
          </a:xfrm>
        </p:spPr>
        <p:txBody>
          <a:bodyPr>
            <a:noAutofit/>
          </a:bodyPr>
          <a:lstStyle/>
          <a:p>
            <a:pPr marL="0" indent="0">
              <a:buNone/>
            </a:pPr>
            <a:r>
              <a:rPr lang="en-GB" sz="2500" dirty="0">
                <a:latin typeface="Century Gothic" panose="020B0502020202020204" pitchFamily="34" charset="0"/>
              </a:rPr>
              <a:t>How can they be used?  </a:t>
            </a:r>
          </a:p>
          <a:p>
            <a:r>
              <a:rPr lang="en-GB" sz="2500" dirty="0">
                <a:latin typeface="Century Gothic" panose="020B0502020202020204" pitchFamily="34" charset="0"/>
              </a:rPr>
              <a:t>Write questions on one side and answers on the other, then test yourself or ask someone else to test you</a:t>
            </a:r>
          </a:p>
          <a:p>
            <a:r>
              <a:rPr lang="en-GB" sz="2500" dirty="0">
                <a:latin typeface="Century Gothic" panose="020B0502020202020204" pitchFamily="34" charset="0"/>
              </a:rPr>
              <a:t>Write key names or terms on one side and a summary of what they mean on the other side</a:t>
            </a:r>
          </a:p>
          <a:p>
            <a:r>
              <a:rPr lang="en-GB" sz="2500" dirty="0">
                <a:latin typeface="Century Gothic" panose="020B0502020202020204" pitchFamily="34" charset="0"/>
              </a:rPr>
              <a:t>Write the advantages of something on one side, and the disadvantages on the other</a:t>
            </a:r>
          </a:p>
          <a:p>
            <a:r>
              <a:rPr lang="en-GB" sz="2500" dirty="0">
                <a:latin typeface="Century Gothic" panose="020B0502020202020204" pitchFamily="34" charset="0"/>
              </a:rPr>
              <a:t>Reduce your notes to bullet point form</a:t>
            </a:r>
          </a:p>
        </p:txBody>
      </p:sp>
      <p:pic>
        <p:nvPicPr>
          <p:cNvPr id="5" name="Picture 2" descr="&quot;Index card holders are really great for making cute revision notes, you can make them as pretty as you want.If you're looking for a cheap one mine is from ASDA for only £1!&quot;: "/>
          <p:cNvPicPr>
            <a:picLocks noChangeAspect="1" noChangeArrowheads="1"/>
          </p:cNvPicPr>
          <p:nvPr/>
        </p:nvPicPr>
        <p:blipFill rotWithShape="1">
          <a:blip r:embed="rId2">
            <a:extLst>
              <a:ext uri="{28A0092B-C50C-407E-A947-70E740481C1C}">
                <a14:useLocalDpi xmlns:a14="http://schemas.microsoft.com/office/drawing/2010/main" val="0"/>
              </a:ext>
            </a:extLst>
          </a:blip>
          <a:srcRect r="14594"/>
          <a:stretch/>
        </p:blipFill>
        <p:spPr bwMode="auto">
          <a:xfrm>
            <a:off x="6330293" y="0"/>
            <a:ext cx="5857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5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297" y="1723393"/>
            <a:ext cx="4774019" cy="3108543"/>
          </a:xfrm>
          <a:prstGeom prst="rect">
            <a:avLst/>
          </a:prstGeom>
          <a:noFill/>
        </p:spPr>
        <p:txBody>
          <a:bodyPr wrap="square" rtlCol="0">
            <a:spAutoFit/>
          </a:bodyPr>
          <a:lstStyle/>
          <a:p>
            <a:r>
              <a:rPr lang="en-GB" sz="2800" b="1" dirty="0">
                <a:solidFill>
                  <a:schemeClr val="tx1">
                    <a:lumMod val="75000"/>
                    <a:lumOff val="25000"/>
                  </a:schemeClr>
                </a:solidFill>
                <a:latin typeface="Century Gothic" panose="020B0502020202020204" pitchFamily="34" charset="0"/>
              </a:rPr>
              <a:t>Prepare revision cards in a question and answer format.  </a:t>
            </a:r>
          </a:p>
          <a:p>
            <a:endParaRPr lang="en-GB" sz="2800" b="1" dirty="0">
              <a:solidFill>
                <a:schemeClr val="tx1">
                  <a:lumMod val="75000"/>
                  <a:lumOff val="25000"/>
                </a:schemeClr>
              </a:solidFill>
              <a:latin typeface="Century Gothic" panose="020B0502020202020204" pitchFamily="34" charset="0"/>
            </a:endParaRPr>
          </a:p>
          <a:p>
            <a:r>
              <a:rPr lang="en-GB" sz="2800" b="1" dirty="0">
                <a:solidFill>
                  <a:schemeClr val="tx1">
                    <a:lumMod val="75000"/>
                    <a:lumOff val="25000"/>
                  </a:schemeClr>
                </a:solidFill>
                <a:latin typeface="Century Gothic" panose="020B0502020202020204" pitchFamily="34" charset="0"/>
              </a:rPr>
              <a:t>This way you can give them to someone else to test you.</a:t>
            </a:r>
          </a:p>
        </p:txBody>
      </p:sp>
      <p:pic>
        <p:nvPicPr>
          <p:cNvPr id="3074" name="Picture 2" descr="Image result for revision card clip art"/>
          <p:cNvPicPr>
            <a:picLocks noChangeAspect="1" noChangeArrowheads="1"/>
          </p:cNvPicPr>
          <p:nvPr/>
        </p:nvPicPr>
        <p:blipFill rotWithShape="1">
          <a:blip r:embed="rId2">
            <a:extLst>
              <a:ext uri="{28A0092B-C50C-407E-A947-70E740481C1C}">
                <a14:useLocalDpi xmlns:a14="http://schemas.microsoft.com/office/drawing/2010/main" val="0"/>
              </a:ext>
            </a:extLst>
          </a:blip>
          <a:srcRect b="29473"/>
          <a:stretch/>
        </p:blipFill>
        <p:spPr bwMode="auto">
          <a:xfrm>
            <a:off x="6154523" y="1227731"/>
            <a:ext cx="5822823" cy="245716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5" name="Picture 2" descr="Image result for revision card clip art"/>
          <p:cNvPicPr>
            <a:picLocks noChangeAspect="1" noChangeArrowheads="1"/>
          </p:cNvPicPr>
          <p:nvPr/>
        </p:nvPicPr>
        <p:blipFill rotWithShape="1">
          <a:blip r:embed="rId2">
            <a:extLst>
              <a:ext uri="{28A0092B-C50C-407E-A947-70E740481C1C}">
                <a14:useLocalDpi xmlns:a14="http://schemas.microsoft.com/office/drawing/2010/main" val="0"/>
              </a:ext>
            </a:extLst>
          </a:blip>
          <a:srcRect b="29473"/>
          <a:stretch/>
        </p:blipFill>
        <p:spPr bwMode="auto">
          <a:xfrm>
            <a:off x="6154523" y="4082388"/>
            <a:ext cx="5822823" cy="245716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59775" y="1310185"/>
            <a:ext cx="4945037" cy="400110"/>
          </a:xfrm>
          <a:prstGeom prst="rect">
            <a:avLst/>
          </a:prstGeom>
          <a:noFill/>
        </p:spPr>
        <p:txBody>
          <a:bodyPr wrap="square" rtlCol="0">
            <a:spAutoFit/>
          </a:bodyPr>
          <a:lstStyle/>
          <a:p>
            <a:r>
              <a:rPr lang="en-GB" sz="2000" b="1" dirty="0">
                <a:latin typeface="Comic Sans MS" panose="030F0702030302020204" pitchFamily="66" charset="0"/>
              </a:rPr>
              <a:t>GCSE PE: Endurance methods</a:t>
            </a:r>
          </a:p>
        </p:txBody>
      </p:sp>
      <p:sp>
        <p:nvSpPr>
          <p:cNvPr id="7" name="TextBox 6"/>
          <p:cNvSpPr txBox="1"/>
          <p:nvPr/>
        </p:nvSpPr>
        <p:spPr>
          <a:xfrm>
            <a:off x="6259774" y="4145255"/>
            <a:ext cx="4945037" cy="400110"/>
          </a:xfrm>
          <a:prstGeom prst="rect">
            <a:avLst/>
          </a:prstGeom>
          <a:noFill/>
        </p:spPr>
        <p:txBody>
          <a:bodyPr wrap="square" rtlCol="0">
            <a:spAutoFit/>
          </a:bodyPr>
          <a:lstStyle/>
          <a:p>
            <a:r>
              <a:rPr lang="en-GB" sz="2000" b="1" dirty="0">
                <a:latin typeface="Comic Sans MS" panose="030F0702030302020204" pitchFamily="66" charset="0"/>
              </a:rPr>
              <a:t>GCSE PE: Endurance methods</a:t>
            </a:r>
          </a:p>
        </p:txBody>
      </p:sp>
      <p:sp>
        <p:nvSpPr>
          <p:cNvPr id="8" name="TextBox 7"/>
          <p:cNvSpPr txBox="1"/>
          <p:nvPr/>
        </p:nvSpPr>
        <p:spPr>
          <a:xfrm>
            <a:off x="6259774" y="1791902"/>
            <a:ext cx="4945037" cy="307777"/>
          </a:xfrm>
          <a:prstGeom prst="rect">
            <a:avLst/>
          </a:prstGeom>
          <a:noFill/>
        </p:spPr>
        <p:txBody>
          <a:bodyPr wrap="square" rtlCol="0">
            <a:spAutoFit/>
          </a:bodyPr>
          <a:lstStyle/>
          <a:p>
            <a:r>
              <a:rPr lang="en-GB" sz="1400" u="sng" dirty="0">
                <a:latin typeface="Comic Sans MS" panose="030F0702030302020204" pitchFamily="66" charset="0"/>
              </a:rPr>
              <a:t>Interval training: What are the advantages?</a:t>
            </a:r>
          </a:p>
        </p:txBody>
      </p:sp>
      <p:sp>
        <p:nvSpPr>
          <p:cNvPr id="9" name="TextBox 8"/>
          <p:cNvSpPr txBox="1"/>
          <p:nvPr/>
        </p:nvSpPr>
        <p:spPr>
          <a:xfrm>
            <a:off x="6221102" y="4646562"/>
            <a:ext cx="4945037" cy="307777"/>
          </a:xfrm>
          <a:prstGeom prst="rect">
            <a:avLst/>
          </a:prstGeom>
          <a:noFill/>
        </p:spPr>
        <p:txBody>
          <a:bodyPr wrap="square" rtlCol="0">
            <a:spAutoFit/>
          </a:bodyPr>
          <a:lstStyle/>
          <a:p>
            <a:r>
              <a:rPr lang="en-GB" sz="1400" u="sng" dirty="0">
                <a:latin typeface="Comic Sans MS" panose="030F0702030302020204" pitchFamily="66" charset="0"/>
              </a:rPr>
              <a:t>Interval training: What are the disadvantages?</a:t>
            </a:r>
          </a:p>
        </p:txBody>
      </p:sp>
      <p:sp>
        <p:nvSpPr>
          <p:cNvPr id="16" name="TextBox 15"/>
          <p:cNvSpPr txBox="1"/>
          <p:nvPr/>
        </p:nvSpPr>
        <p:spPr>
          <a:xfrm>
            <a:off x="6348486" y="2176194"/>
            <a:ext cx="5615212" cy="646331"/>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GB" b="1" dirty="0"/>
              <a:t>You can mix aerobic and anaerobic exercise, which is important for team games</a:t>
            </a:r>
          </a:p>
        </p:txBody>
      </p:sp>
      <p:sp>
        <p:nvSpPr>
          <p:cNvPr id="17" name="TextBox 16"/>
          <p:cNvSpPr txBox="1"/>
          <p:nvPr/>
        </p:nvSpPr>
        <p:spPr>
          <a:xfrm>
            <a:off x="6348486" y="2923722"/>
            <a:ext cx="5615212" cy="646331"/>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GB" b="1" dirty="0"/>
              <a:t>It makes it easier for a coach to see when the athlete isn’t trying</a:t>
            </a:r>
          </a:p>
        </p:txBody>
      </p:sp>
      <p:sp>
        <p:nvSpPr>
          <p:cNvPr id="18" name="TextBox 17"/>
          <p:cNvSpPr txBox="1"/>
          <p:nvPr/>
        </p:nvSpPr>
        <p:spPr>
          <a:xfrm>
            <a:off x="6348486" y="5014753"/>
            <a:ext cx="5615212" cy="646331"/>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GB" b="1" dirty="0"/>
              <a:t>It can be hard to keep going when you start to get tired</a:t>
            </a:r>
          </a:p>
        </p:txBody>
      </p:sp>
      <p:sp>
        <p:nvSpPr>
          <p:cNvPr id="19" name="TextBox 18"/>
          <p:cNvSpPr txBox="1"/>
          <p:nvPr/>
        </p:nvSpPr>
        <p:spPr>
          <a:xfrm>
            <a:off x="6348486" y="5805658"/>
            <a:ext cx="5628860" cy="646331"/>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GB" b="1" dirty="0"/>
              <a:t>The activity can become repetitive and de-motivating</a:t>
            </a:r>
          </a:p>
          <a:p>
            <a:endParaRPr lang="en-GB" b="1" dirty="0"/>
          </a:p>
        </p:txBody>
      </p:sp>
    </p:spTree>
    <p:extLst>
      <p:ext uri="{BB962C8B-B14F-4D97-AF65-F5344CB8AC3E}">
        <p14:creationId xmlns:p14="http://schemas.microsoft.com/office/powerpoint/2010/main" val="201909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7332" y="64293"/>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accent1"/>
                </a:solidFill>
                <a:latin typeface="+mn-lt"/>
              </a:rPr>
              <a:t>Mind maps (or ‘Concept maps’)</a:t>
            </a:r>
          </a:p>
        </p:txBody>
      </p:sp>
      <p:sp>
        <p:nvSpPr>
          <p:cNvPr id="8" name="Content Placeholder 5"/>
          <p:cNvSpPr txBox="1">
            <a:spLocks/>
          </p:cNvSpPr>
          <p:nvPr/>
        </p:nvSpPr>
        <p:spPr>
          <a:xfrm>
            <a:off x="507332" y="727074"/>
            <a:ext cx="11696700" cy="47089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tx1">
                    <a:lumMod val="75000"/>
                    <a:lumOff val="25000"/>
                  </a:schemeClr>
                </a:solidFill>
              </a:rPr>
              <a:t>Mind maps are a way of organising ideas about a topic.  A mind map usually starts with a central idea with a series of branches, each relating to one section of the </a:t>
            </a:r>
            <a:r>
              <a:rPr lang="en-GB" dirty="0">
                <a:solidFill>
                  <a:schemeClr val="accent1"/>
                </a:solidFill>
              </a:rPr>
              <a:t>main idea.</a:t>
            </a:r>
          </a:p>
          <a:p>
            <a:pPr marL="0" indent="0">
              <a:buFont typeface="Arial" panose="020B0604020202020204" pitchFamily="34" charset="0"/>
              <a:buNone/>
            </a:pPr>
            <a:endParaRPr lang="en-GB" sz="3600" dirty="0"/>
          </a:p>
          <a:p>
            <a:pPr marL="0" indent="0">
              <a:buFont typeface="Arial" panose="020B0604020202020204" pitchFamily="34" charset="0"/>
              <a:buNone/>
            </a:pPr>
            <a:endParaRPr lang="en-GB" sz="3600" dirty="0"/>
          </a:p>
        </p:txBody>
      </p:sp>
      <p:pic>
        <p:nvPicPr>
          <p:cNvPr id="9" name="Picture 8" descr="How-to-MindMap-imind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521" y="2248253"/>
            <a:ext cx="7068279" cy="460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82094" y="1964353"/>
            <a:ext cx="4324289"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tx1">
                    <a:lumMod val="50000"/>
                    <a:lumOff val="50000"/>
                  </a:schemeClr>
                </a:solidFill>
              </a:rPr>
              <a:t>Stick them up somewhere at home </a:t>
            </a:r>
          </a:p>
          <a:p>
            <a:pPr marL="285750" indent="-285750">
              <a:buFont typeface="Arial" panose="020B0604020202020204" pitchFamily="34" charset="0"/>
              <a:buChar char="•"/>
            </a:pPr>
            <a:r>
              <a:rPr lang="en-GB" sz="2400" dirty="0">
                <a:solidFill>
                  <a:schemeClr val="tx1">
                    <a:lumMod val="50000"/>
                    <a:lumOff val="50000"/>
                  </a:schemeClr>
                </a:solidFill>
              </a:rPr>
              <a:t>Spend some time learning the mind map, turn the paper over and see if you can remember it well enough to copy</a:t>
            </a:r>
          </a:p>
          <a:p>
            <a:pPr marL="285750" indent="-285750">
              <a:buFont typeface="Arial" panose="020B0604020202020204" pitchFamily="34" charset="0"/>
              <a:buChar char="•"/>
            </a:pPr>
            <a:r>
              <a:rPr lang="en-GB" sz="2400" dirty="0">
                <a:solidFill>
                  <a:schemeClr val="tx1">
                    <a:lumMod val="50000"/>
                    <a:lumOff val="50000"/>
                  </a:schemeClr>
                </a:solidFill>
              </a:rPr>
              <a:t>Use mind maps to plan essays.  Put the title in the centre, then have one branch for each key point and use further branches to develop those points</a:t>
            </a:r>
          </a:p>
        </p:txBody>
      </p:sp>
    </p:spTree>
    <p:extLst>
      <p:ext uri="{BB962C8B-B14F-4D97-AF65-F5344CB8AC3E}">
        <p14:creationId xmlns:p14="http://schemas.microsoft.com/office/powerpoint/2010/main" val="311120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55BB-479D-4636-3767-A2DAEDAD8B22}"/>
              </a:ext>
            </a:extLst>
          </p:cNvPr>
          <p:cNvSpPr>
            <a:spLocks noGrp="1"/>
          </p:cNvSpPr>
          <p:nvPr>
            <p:ph type="title"/>
          </p:nvPr>
        </p:nvSpPr>
        <p:spPr/>
        <p:txBody>
          <a:bodyPr/>
          <a:lstStyle/>
          <a:p>
            <a:r>
              <a:rPr lang="en-GB" dirty="0"/>
              <a:t>Aims of the evening </a:t>
            </a:r>
          </a:p>
        </p:txBody>
      </p:sp>
      <p:sp>
        <p:nvSpPr>
          <p:cNvPr id="3" name="Content Placeholder 2">
            <a:extLst>
              <a:ext uri="{FF2B5EF4-FFF2-40B4-BE49-F238E27FC236}">
                <a16:creationId xmlns:a16="http://schemas.microsoft.com/office/drawing/2014/main" id="{F5101F92-F03A-33A9-3656-8C0F8CC1FD3E}"/>
              </a:ext>
            </a:extLst>
          </p:cNvPr>
          <p:cNvSpPr>
            <a:spLocks noGrp="1"/>
          </p:cNvSpPr>
          <p:nvPr>
            <p:ph idx="1"/>
          </p:nvPr>
        </p:nvSpPr>
        <p:spPr>
          <a:xfrm>
            <a:off x="906803" y="1682026"/>
            <a:ext cx="8463619" cy="3880773"/>
          </a:xfrm>
        </p:spPr>
        <p:txBody>
          <a:bodyPr>
            <a:normAutofit fontScale="92500" lnSpcReduction="20000"/>
          </a:bodyPr>
          <a:lstStyle/>
          <a:p>
            <a:r>
              <a:rPr lang="en-GB" sz="2500" dirty="0"/>
              <a:t>To provide you with an overview of how pupils are assessed in Year 7.</a:t>
            </a:r>
          </a:p>
          <a:p>
            <a:endParaRPr lang="en-GB" sz="2500" dirty="0"/>
          </a:p>
          <a:p>
            <a:r>
              <a:rPr lang="en-GB" sz="2500" dirty="0"/>
              <a:t>To provide you with information about end of year exams.</a:t>
            </a:r>
          </a:p>
          <a:p>
            <a:endParaRPr lang="en-GB" sz="2500" dirty="0"/>
          </a:p>
          <a:p>
            <a:r>
              <a:rPr lang="en-GB" sz="2500" dirty="0"/>
              <a:t>To provide parents, carers and guardians with advice and support on how to prepare pupils for sitting exams.</a:t>
            </a:r>
          </a:p>
          <a:p>
            <a:endParaRPr lang="en-GB" sz="2500" dirty="0"/>
          </a:p>
          <a:p>
            <a:r>
              <a:rPr lang="en-GB" sz="2500" dirty="0"/>
              <a:t>To provide you with further information about upcoming curricular and super curricular opportunities on offer.</a:t>
            </a:r>
          </a:p>
          <a:p>
            <a:endParaRPr lang="en-GB" dirty="0"/>
          </a:p>
          <a:p>
            <a:endParaRPr lang="en-GB" dirty="0"/>
          </a:p>
        </p:txBody>
      </p:sp>
    </p:spTree>
    <p:extLst>
      <p:ext uri="{BB962C8B-B14F-4D97-AF65-F5344CB8AC3E}">
        <p14:creationId xmlns:p14="http://schemas.microsoft.com/office/powerpoint/2010/main" val="3952936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d maps  Cred : tumblr  #studyblr #study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88" y="1396448"/>
            <a:ext cx="4201706" cy="4201706"/>
          </a:xfrm>
          <a:prstGeom prst="rect">
            <a:avLst/>
          </a:prstGeom>
          <a:noFill/>
          <a:ln w="38100">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Who was to blame&#10;for the Cold War?&#10;Communism&#10;V Capitalism&#10;Damage caused&#10;by WW2&#10;Berlin Blockade&#10;Superpower&#10;Differences&#10;B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490" y="429620"/>
            <a:ext cx="7146029" cy="5365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37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7" y="27291"/>
            <a:ext cx="4799896" cy="2554545"/>
          </a:xfrm>
          <a:prstGeom prst="rect">
            <a:avLst/>
          </a:prstGeom>
          <a:noFill/>
        </p:spPr>
        <p:txBody>
          <a:bodyPr wrap="square" rtlCol="0">
            <a:spAutoFit/>
          </a:bodyPr>
          <a:lstStyle/>
          <a:p>
            <a:pPr algn="just"/>
            <a:r>
              <a:rPr lang="en-GB" sz="2000" dirty="0">
                <a:solidFill>
                  <a:srgbClr val="993366"/>
                </a:solidFill>
                <a:latin typeface="Rockwell" panose="02060603020205020403" pitchFamily="18" charset="0"/>
              </a:rPr>
              <a:t>Flow diagrams work well for revising processes and sequences, for example remembering the steps in an experiment in Science, or a sequence of events in History.  Read this GCSE Geography text and on the right, draw your own flow diagram to summarise the process it describes: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426" t="55622" r="55431" b="16848"/>
          <a:stretch/>
        </p:blipFill>
        <p:spPr>
          <a:xfrm rot="10800000">
            <a:off x="590549" y="2667000"/>
            <a:ext cx="4114799" cy="4095750"/>
          </a:xfrm>
          <a:prstGeom prst="rect">
            <a:avLst/>
          </a:prstGeom>
        </p:spPr>
      </p:pic>
      <p:cxnSp>
        <p:nvCxnSpPr>
          <p:cNvPr id="6" name="Straight Connector 5"/>
          <p:cNvCxnSpPr/>
          <p:nvPr/>
        </p:nvCxnSpPr>
        <p:spPr>
          <a:xfrm>
            <a:off x="5962650" y="0"/>
            <a:ext cx="0" cy="6885291"/>
          </a:xfrm>
          <a:prstGeom prst="line">
            <a:avLst/>
          </a:prstGeom>
          <a:ln w="76200">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553200" y="661631"/>
            <a:ext cx="4933950" cy="646331"/>
          </a:xfrm>
          <a:prstGeom prst="rect">
            <a:avLst/>
          </a:prstGeom>
          <a:solidFill>
            <a:srgbClr val="FFFF00"/>
          </a:solidFill>
        </p:spPr>
        <p:txBody>
          <a:bodyPr wrap="square" rtlCol="0">
            <a:spAutoFit/>
          </a:bodyPr>
          <a:lstStyle/>
          <a:p>
            <a:r>
              <a:rPr lang="en-GB" dirty="0"/>
              <a:t>People become dissatisfied with quality of life in the countryside.</a:t>
            </a:r>
          </a:p>
        </p:txBody>
      </p:sp>
      <p:sp>
        <p:nvSpPr>
          <p:cNvPr id="10" name="TextBox 9"/>
          <p:cNvSpPr txBox="1"/>
          <p:nvPr/>
        </p:nvSpPr>
        <p:spPr>
          <a:xfrm>
            <a:off x="6553200" y="1642344"/>
            <a:ext cx="4933950" cy="646331"/>
          </a:xfrm>
          <a:prstGeom prst="rect">
            <a:avLst/>
          </a:prstGeom>
          <a:solidFill>
            <a:srgbClr val="FFFF00"/>
          </a:solidFill>
        </p:spPr>
        <p:txBody>
          <a:bodyPr wrap="square" rtlCol="0">
            <a:spAutoFit/>
          </a:bodyPr>
          <a:lstStyle/>
          <a:p>
            <a:r>
              <a:rPr lang="en-GB" dirty="0"/>
              <a:t>They leave for better opportunities elsewhere.</a:t>
            </a:r>
          </a:p>
          <a:p>
            <a:endParaRPr lang="en-GB" dirty="0"/>
          </a:p>
        </p:txBody>
      </p:sp>
      <p:sp>
        <p:nvSpPr>
          <p:cNvPr id="11" name="TextBox 10"/>
          <p:cNvSpPr txBox="1"/>
          <p:nvPr/>
        </p:nvSpPr>
        <p:spPr>
          <a:xfrm>
            <a:off x="6553200" y="2669675"/>
            <a:ext cx="4933950" cy="646331"/>
          </a:xfrm>
          <a:prstGeom prst="rect">
            <a:avLst/>
          </a:prstGeom>
          <a:solidFill>
            <a:srgbClr val="FFFF00"/>
          </a:solidFill>
        </p:spPr>
        <p:txBody>
          <a:bodyPr wrap="square" rtlCol="0">
            <a:spAutoFit/>
          </a:bodyPr>
          <a:lstStyle/>
          <a:p>
            <a:r>
              <a:rPr lang="en-GB" dirty="0"/>
              <a:t>The demand for local services falls.</a:t>
            </a:r>
          </a:p>
          <a:p>
            <a:endParaRPr lang="en-GB" dirty="0"/>
          </a:p>
        </p:txBody>
      </p:sp>
      <p:sp>
        <p:nvSpPr>
          <p:cNvPr id="12" name="TextBox 11"/>
          <p:cNvSpPr txBox="1"/>
          <p:nvPr/>
        </p:nvSpPr>
        <p:spPr>
          <a:xfrm>
            <a:off x="6553200" y="3697006"/>
            <a:ext cx="4933950" cy="646331"/>
          </a:xfrm>
          <a:prstGeom prst="rect">
            <a:avLst/>
          </a:prstGeom>
          <a:solidFill>
            <a:srgbClr val="FFFF00"/>
          </a:solidFill>
        </p:spPr>
        <p:txBody>
          <a:bodyPr wrap="square" rtlCol="0">
            <a:spAutoFit/>
          </a:bodyPr>
          <a:lstStyle/>
          <a:p>
            <a:r>
              <a:rPr lang="en-GB" dirty="0"/>
              <a:t>Shops and other services close.  Schools close because there aren’t enough children.</a:t>
            </a:r>
          </a:p>
        </p:txBody>
      </p:sp>
      <p:sp>
        <p:nvSpPr>
          <p:cNvPr id="13" name="TextBox 12"/>
          <p:cNvSpPr txBox="1"/>
          <p:nvPr/>
        </p:nvSpPr>
        <p:spPr>
          <a:xfrm>
            <a:off x="6553200" y="4724337"/>
            <a:ext cx="4933950" cy="646331"/>
          </a:xfrm>
          <a:prstGeom prst="rect">
            <a:avLst/>
          </a:prstGeom>
          <a:solidFill>
            <a:srgbClr val="FFFF00"/>
          </a:solidFill>
        </p:spPr>
        <p:txBody>
          <a:bodyPr wrap="square" rtlCol="0">
            <a:spAutoFit/>
          </a:bodyPr>
          <a:lstStyle/>
          <a:p>
            <a:r>
              <a:rPr lang="en-GB" dirty="0"/>
              <a:t>The loss of services makes the area even less attractive.</a:t>
            </a:r>
          </a:p>
        </p:txBody>
      </p:sp>
      <p:sp>
        <p:nvSpPr>
          <p:cNvPr id="14" name="TextBox 13"/>
          <p:cNvSpPr txBox="1"/>
          <p:nvPr/>
        </p:nvSpPr>
        <p:spPr>
          <a:xfrm>
            <a:off x="6553200" y="5751668"/>
            <a:ext cx="4933950" cy="646331"/>
          </a:xfrm>
          <a:prstGeom prst="rect">
            <a:avLst/>
          </a:prstGeom>
          <a:solidFill>
            <a:srgbClr val="FFFF00"/>
          </a:solidFill>
        </p:spPr>
        <p:txBody>
          <a:bodyPr wrap="square" rtlCol="0">
            <a:spAutoFit/>
          </a:bodyPr>
          <a:lstStyle/>
          <a:p>
            <a:r>
              <a:rPr lang="en-GB" dirty="0"/>
              <a:t>More people choose to leave.</a:t>
            </a:r>
          </a:p>
          <a:p>
            <a:endParaRPr lang="en-GB" dirty="0"/>
          </a:p>
        </p:txBody>
      </p:sp>
      <p:sp>
        <p:nvSpPr>
          <p:cNvPr id="15" name="Down Arrow 14"/>
          <p:cNvSpPr/>
          <p:nvPr/>
        </p:nvSpPr>
        <p:spPr>
          <a:xfrm>
            <a:off x="8439150" y="1156931"/>
            <a:ext cx="533400" cy="485413"/>
          </a:xfrm>
          <a:prstGeom prst="downArrow">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8439150" y="2236469"/>
            <a:ext cx="533400" cy="485413"/>
          </a:xfrm>
          <a:prstGeom prst="downArrow">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8439150" y="3282520"/>
            <a:ext cx="533400" cy="485413"/>
          </a:xfrm>
          <a:prstGeom prst="downArrow">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8439150" y="4278331"/>
            <a:ext cx="533400" cy="485413"/>
          </a:xfrm>
          <a:prstGeom prst="downArrow">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8439150" y="5318462"/>
            <a:ext cx="533400" cy="485413"/>
          </a:xfrm>
          <a:prstGeom prst="downArrow">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494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Image result for mnemon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871" y="38100"/>
            <a:ext cx="4442688" cy="2502716"/>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Image result for mrs vandertr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475" y="-6660"/>
            <a:ext cx="4489445" cy="580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388987"/>
            <a:ext cx="12192000" cy="1323439"/>
          </a:xfrm>
          <a:prstGeom prst="rect">
            <a:avLst/>
          </a:prstGeom>
          <a:solidFill>
            <a:srgbClr val="993366"/>
          </a:solidFill>
        </p:spPr>
        <p:txBody>
          <a:bodyPr wrap="square" rtlCol="0">
            <a:spAutoFit/>
          </a:bodyPr>
          <a:lstStyle/>
          <a:p>
            <a:r>
              <a:rPr lang="en-GB" sz="4000" b="1" dirty="0">
                <a:solidFill>
                  <a:schemeClr val="bg1"/>
                </a:solidFill>
              </a:rPr>
              <a:t>What are mnemonics?  How can they help with revision?</a:t>
            </a:r>
          </a:p>
          <a:p>
            <a:endParaRPr lang="en-GB" sz="4000" b="1" dirty="0">
              <a:solidFill>
                <a:schemeClr val="bg1"/>
              </a:solidFill>
            </a:endParaRPr>
          </a:p>
        </p:txBody>
      </p:sp>
      <p:sp>
        <p:nvSpPr>
          <p:cNvPr id="3" name="TextBox 2"/>
          <p:cNvSpPr txBox="1"/>
          <p:nvPr/>
        </p:nvSpPr>
        <p:spPr>
          <a:xfrm>
            <a:off x="342900" y="2265255"/>
            <a:ext cx="5692659" cy="2677656"/>
          </a:xfrm>
          <a:prstGeom prst="rect">
            <a:avLst/>
          </a:prstGeom>
          <a:solidFill>
            <a:schemeClr val="accent1">
              <a:lumMod val="40000"/>
              <a:lumOff val="60000"/>
            </a:schemeClr>
          </a:solidFill>
        </p:spPr>
        <p:txBody>
          <a:bodyPr wrap="square" rtlCol="0">
            <a:spAutoFit/>
          </a:bodyPr>
          <a:lstStyle/>
          <a:p>
            <a:r>
              <a:rPr lang="en-GB" sz="2800" b="1" dirty="0"/>
              <a:t>Mnemonics either replace the first letters of a sequence with a memorable phrase, or they take the first letters of a group of words and arrange them into a memorable word or words.  </a:t>
            </a:r>
          </a:p>
        </p:txBody>
      </p:sp>
    </p:spTree>
    <p:extLst>
      <p:ext uri="{BB962C8B-B14F-4D97-AF65-F5344CB8AC3E}">
        <p14:creationId xmlns:p14="http://schemas.microsoft.com/office/powerpoint/2010/main" val="16292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0625" y="552450"/>
            <a:ext cx="9609456" cy="1815882"/>
          </a:xfrm>
          <a:prstGeom prst="rect">
            <a:avLst/>
          </a:prstGeom>
          <a:noFill/>
        </p:spPr>
        <p:txBody>
          <a:bodyPr wrap="square" rtlCol="0">
            <a:spAutoFit/>
          </a:bodyPr>
          <a:lstStyle/>
          <a:p>
            <a:pPr algn="just"/>
            <a:r>
              <a:rPr lang="en-GB" sz="2800" dirty="0">
                <a:solidFill>
                  <a:schemeClr val="tx2"/>
                </a:solidFill>
                <a:latin typeface="Rockwell" panose="02060603020205020403" pitchFamily="18" charset="0"/>
              </a:rPr>
              <a:t>How can the mnemonic </a:t>
            </a:r>
            <a:r>
              <a:rPr lang="en-GB" sz="2800" dirty="0">
                <a:solidFill>
                  <a:srgbClr val="993366"/>
                </a:solidFill>
                <a:latin typeface="Rockwell" panose="02060603020205020403" pitchFamily="18" charset="0"/>
              </a:rPr>
              <a:t>‘My Very Excellent Mother Just Served Us Nachos’ </a:t>
            </a:r>
            <a:r>
              <a:rPr lang="en-GB" sz="2800" dirty="0">
                <a:solidFill>
                  <a:schemeClr val="tx2"/>
                </a:solidFill>
                <a:latin typeface="Rockwell" panose="02060603020205020403" pitchFamily="18" charset="0"/>
              </a:rPr>
              <a:t>help you to remember the order of the planets?  </a:t>
            </a:r>
          </a:p>
          <a:p>
            <a:endParaRPr lang="en-GB" sz="2800" dirty="0">
              <a:solidFill>
                <a:schemeClr val="tx2"/>
              </a:solidFill>
              <a:latin typeface="Rockwell" panose="02060603020205020403" pitchFamily="18" charset="0"/>
            </a:endParaRPr>
          </a:p>
        </p:txBody>
      </p:sp>
      <p:pic>
        <p:nvPicPr>
          <p:cNvPr id="23556" name="Picture 4" descr="Image result for plan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552700"/>
            <a:ext cx="9609455" cy="38957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99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95" y="284914"/>
            <a:ext cx="10515600" cy="1325563"/>
          </a:xfrm>
        </p:spPr>
        <p:txBody>
          <a:bodyPr>
            <a:normAutofit/>
          </a:bodyPr>
          <a:lstStyle/>
          <a:p>
            <a:r>
              <a:rPr lang="en-GB" sz="6000" b="1" dirty="0">
                <a:latin typeface="Century Gothic" panose="020B0502020202020204" pitchFamily="34" charset="0"/>
              </a:rPr>
              <a:t>Quizlet</a:t>
            </a:r>
          </a:p>
        </p:txBody>
      </p:sp>
      <p:pic>
        <p:nvPicPr>
          <p:cNvPr id="4" name="Picture 3"/>
          <p:cNvPicPr>
            <a:picLocks noChangeAspect="1"/>
          </p:cNvPicPr>
          <p:nvPr/>
        </p:nvPicPr>
        <p:blipFill rotWithShape="1">
          <a:blip r:embed="rId2"/>
          <a:srcRect l="13509" t="9337" r="25439" b="5049"/>
          <a:stretch/>
        </p:blipFill>
        <p:spPr>
          <a:xfrm>
            <a:off x="3785937" y="160420"/>
            <a:ext cx="8114675" cy="6400801"/>
          </a:xfrm>
          <a:prstGeom prst="rect">
            <a:avLst/>
          </a:prstGeom>
        </p:spPr>
      </p:pic>
      <p:sp>
        <p:nvSpPr>
          <p:cNvPr id="3" name="TextBox 2"/>
          <p:cNvSpPr txBox="1"/>
          <p:nvPr/>
        </p:nvSpPr>
        <p:spPr>
          <a:xfrm>
            <a:off x="340895" y="1897039"/>
            <a:ext cx="3562066" cy="3416320"/>
          </a:xfrm>
          <a:prstGeom prst="rect">
            <a:avLst/>
          </a:prstGeom>
          <a:noFill/>
        </p:spPr>
        <p:txBody>
          <a:bodyPr wrap="square" rtlCol="0">
            <a:spAutoFit/>
          </a:bodyPr>
          <a:lstStyle/>
          <a:p>
            <a:r>
              <a:rPr lang="en-GB" sz="2400" b="1" dirty="0">
                <a:solidFill>
                  <a:schemeClr val="tx1">
                    <a:lumMod val="75000"/>
                    <a:lumOff val="25000"/>
                  </a:schemeClr>
                </a:solidFill>
                <a:latin typeface="Century Gothic" panose="020B0502020202020204" pitchFamily="34" charset="0"/>
              </a:rPr>
              <a:t>Upload key terms and definitions to Quizlet (</a:t>
            </a:r>
            <a:r>
              <a:rPr lang="en-GB" sz="2400" b="1" dirty="0">
                <a:solidFill>
                  <a:schemeClr val="tx1">
                    <a:lumMod val="75000"/>
                    <a:lumOff val="25000"/>
                  </a:schemeClr>
                </a:solidFill>
                <a:latin typeface="Century Gothic" panose="020B0502020202020204" pitchFamily="34" charset="0"/>
                <a:hlinkClick r:id="rId3"/>
              </a:rPr>
              <a:t>www.quizlet.com</a:t>
            </a:r>
            <a:r>
              <a:rPr lang="en-GB" sz="2400" b="1" dirty="0">
                <a:solidFill>
                  <a:schemeClr val="tx1">
                    <a:lumMod val="75000"/>
                    <a:lumOff val="25000"/>
                  </a:schemeClr>
                </a:solidFill>
                <a:latin typeface="Century Gothic" panose="020B0502020202020204" pitchFamily="34" charset="0"/>
              </a:rPr>
              <a:t>).</a:t>
            </a:r>
          </a:p>
          <a:p>
            <a:endParaRPr lang="en-GB" sz="2400" b="1" dirty="0">
              <a:solidFill>
                <a:schemeClr val="tx1">
                  <a:lumMod val="75000"/>
                  <a:lumOff val="25000"/>
                </a:schemeClr>
              </a:solidFill>
              <a:latin typeface="Century Gothic" panose="020B0502020202020204" pitchFamily="34" charset="0"/>
            </a:endParaRPr>
          </a:p>
          <a:p>
            <a:r>
              <a:rPr lang="en-GB" sz="2400" b="1" dirty="0">
                <a:solidFill>
                  <a:schemeClr val="tx1">
                    <a:lumMod val="75000"/>
                    <a:lumOff val="25000"/>
                  </a:schemeClr>
                </a:solidFill>
                <a:latin typeface="Century Gothic" panose="020B0502020202020204" pitchFamily="34" charset="0"/>
              </a:rPr>
              <a:t>You can share quizzes with your friends, and there are materials for many topics already on Quizlet</a:t>
            </a:r>
          </a:p>
        </p:txBody>
      </p:sp>
    </p:spTree>
    <p:extLst>
      <p:ext uri="{BB962C8B-B14F-4D97-AF65-F5344CB8AC3E}">
        <p14:creationId xmlns:p14="http://schemas.microsoft.com/office/powerpoint/2010/main" val="3521444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316" y="218954"/>
            <a:ext cx="10515600" cy="1325563"/>
          </a:xfrm>
        </p:spPr>
        <p:txBody>
          <a:bodyPr>
            <a:normAutofit/>
          </a:bodyPr>
          <a:lstStyle/>
          <a:p>
            <a:r>
              <a:rPr lang="en-GB" sz="6000" b="1" dirty="0">
                <a:latin typeface="Century Gothic" panose="020B0502020202020204" pitchFamily="34" charset="0"/>
              </a:rPr>
              <a:t> Revision isn’t….</a:t>
            </a:r>
          </a:p>
        </p:txBody>
      </p:sp>
      <p:sp>
        <p:nvSpPr>
          <p:cNvPr id="6" name="TextBox 5"/>
          <p:cNvSpPr txBox="1"/>
          <p:nvPr/>
        </p:nvSpPr>
        <p:spPr>
          <a:xfrm>
            <a:off x="648586" y="1988288"/>
            <a:ext cx="10866474" cy="2308324"/>
          </a:xfrm>
          <a:prstGeom prst="rect">
            <a:avLst/>
          </a:prstGeom>
          <a:noFill/>
        </p:spPr>
        <p:txBody>
          <a:bodyPr wrap="square" rtlCol="0">
            <a:spAutoFit/>
          </a:bodyPr>
          <a:lstStyle/>
          <a:p>
            <a:pPr marL="285750" indent="-285750">
              <a:buFont typeface="Arial" panose="020B0604020202020204" pitchFamily="34" charset="0"/>
              <a:buChar char="•"/>
            </a:pPr>
            <a:r>
              <a:rPr lang="en-GB" sz="3600" b="1" dirty="0">
                <a:solidFill>
                  <a:schemeClr val="tx1">
                    <a:lumMod val="75000"/>
                    <a:lumOff val="25000"/>
                  </a:schemeClr>
                </a:solidFill>
                <a:latin typeface="Century Gothic" panose="020B0502020202020204" pitchFamily="34" charset="0"/>
              </a:rPr>
              <a:t>Reading through notes</a:t>
            </a:r>
          </a:p>
          <a:p>
            <a:pPr marL="285750" indent="-285750">
              <a:buFont typeface="Arial" panose="020B0604020202020204" pitchFamily="34" charset="0"/>
              <a:buChar char="•"/>
            </a:pPr>
            <a:r>
              <a:rPr lang="en-GB" sz="3600" b="1" dirty="0">
                <a:solidFill>
                  <a:schemeClr val="tx1">
                    <a:lumMod val="75000"/>
                    <a:lumOff val="25000"/>
                  </a:schemeClr>
                </a:solidFill>
                <a:latin typeface="Century Gothic" panose="020B0502020202020204" pitchFamily="34" charset="0"/>
              </a:rPr>
              <a:t>Highlighting notes or photocopies </a:t>
            </a:r>
          </a:p>
          <a:p>
            <a:pPr marL="285750" indent="-285750">
              <a:buFont typeface="Arial" panose="020B0604020202020204" pitchFamily="34" charset="0"/>
              <a:buChar char="•"/>
            </a:pPr>
            <a:r>
              <a:rPr lang="en-GB" sz="3600" b="1" dirty="0">
                <a:solidFill>
                  <a:schemeClr val="tx1">
                    <a:lumMod val="75000"/>
                    <a:lumOff val="25000"/>
                  </a:schemeClr>
                </a:solidFill>
                <a:latin typeface="Century Gothic" panose="020B0502020202020204" pitchFamily="34" charset="0"/>
              </a:rPr>
              <a:t>Copying out your notes again and again</a:t>
            </a:r>
          </a:p>
          <a:p>
            <a:endParaRPr lang="en-GB" sz="3600" b="1" dirty="0">
              <a:latin typeface="Century Gothic" panose="020B0502020202020204" pitchFamily="34" charset="0"/>
            </a:endParaRPr>
          </a:p>
        </p:txBody>
      </p:sp>
      <p:sp>
        <p:nvSpPr>
          <p:cNvPr id="7" name="TextBox 6"/>
          <p:cNvSpPr txBox="1"/>
          <p:nvPr/>
        </p:nvSpPr>
        <p:spPr>
          <a:xfrm>
            <a:off x="499730" y="4732513"/>
            <a:ext cx="11164186" cy="1631216"/>
          </a:xfrm>
          <a:prstGeom prst="rect">
            <a:avLst/>
          </a:prstGeom>
          <a:solidFill>
            <a:schemeClr val="accent2">
              <a:lumMod val="40000"/>
              <a:lumOff val="60000"/>
            </a:schemeClr>
          </a:solidFill>
        </p:spPr>
        <p:txBody>
          <a:bodyPr wrap="square" rtlCol="0">
            <a:spAutoFit/>
          </a:bodyPr>
          <a:lstStyle/>
          <a:p>
            <a:r>
              <a:rPr lang="en-GB" sz="2800" dirty="0">
                <a:latin typeface="Top Modern" pitchFamily="2" charset="0"/>
              </a:rPr>
              <a:t>NONE OF THESE ACTIVITIES REQUIRE </a:t>
            </a:r>
            <a:r>
              <a:rPr lang="en-GB" sz="3600" dirty="0">
                <a:latin typeface="Top Modern" pitchFamily="2" charset="0"/>
              </a:rPr>
              <a:t>THINKING</a:t>
            </a:r>
            <a:r>
              <a:rPr lang="en-GB" sz="2800" dirty="0">
                <a:latin typeface="Top Modern" pitchFamily="2" charset="0"/>
              </a:rPr>
              <a:t>…</a:t>
            </a:r>
          </a:p>
          <a:p>
            <a:r>
              <a:rPr lang="en-GB" sz="2800" dirty="0">
                <a:latin typeface="Top Modern" pitchFamily="2" charset="0"/>
              </a:rPr>
              <a:t>YOU WILL ONLY UNDERSTAND AND REMEMBER SOMETHING IF YOU HAVE TO </a:t>
            </a:r>
            <a:r>
              <a:rPr lang="en-GB" sz="3600" dirty="0">
                <a:latin typeface="Top Modern" pitchFamily="2" charset="0"/>
              </a:rPr>
              <a:t>THINK HARD </a:t>
            </a:r>
            <a:r>
              <a:rPr lang="en-GB" sz="2800" dirty="0">
                <a:latin typeface="Top Modern" pitchFamily="2" charset="0"/>
              </a:rPr>
              <a:t>ABOUT IT</a:t>
            </a:r>
          </a:p>
        </p:txBody>
      </p:sp>
    </p:spTree>
    <p:extLst>
      <p:ext uri="{BB962C8B-B14F-4D97-AF65-F5344CB8AC3E}">
        <p14:creationId xmlns:p14="http://schemas.microsoft.com/office/powerpoint/2010/main" val="118642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119" y="106412"/>
            <a:ext cx="10515600" cy="1325563"/>
          </a:xfrm>
        </p:spPr>
        <p:txBody>
          <a:bodyPr>
            <a:normAutofit/>
          </a:bodyPr>
          <a:lstStyle/>
          <a:p>
            <a:r>
              <a:rPr lang="en-GB" sz="6000" b="1" dirty="0">
                <a:latin typeface="Century Gothic" panose="020B0502020202020204" pitchFamily="34" charset="0"/>
              </a:rPr>
              <a:t> Revision = testing yourself</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690688"/>
            <a:ext cx="6895587" cy="4840741"/>
          </a:xfrm>
          <a:prstGeom prst="rect">
            <a:avLst/>
          </a:prstGeom>
        </p:spPr>
      </p:pic>
      <p:sp>
        <p:nvSpPr>
          <p:cNvPr id="3" name="TextBox 2"/>
          <p:cNvSpPr txBox="1"/>
          <p:nvPr/>
        </p:nvSpPr>
        <p:spPr>
          <a:xfrm>
            <a:off x="7952509" y="1690688"/>
            <a:ext cx="3814618"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tx1">
                    <a:lumMod val="75000"/>
                    <a:lumOff val="25000"/>
                  </a:schemeClr>
                </a:solidFill>
                <a:latin typeface="Century Gothic" panose="020B0502020202020204" pitchFamily="34" charset="0"/>
              </a:rPr>
              <a:t>Ask someone to test you on your revision cards</a:t>
            </a:r>
          </a:p>
          <a:p>
            <a:pPr marL="285750" indent="-285750">
              <a:buFont typeface="Arial" panose="020B0604020202020204" pitchFamily="34" charset="0"/>
              <a:buChar char="•"/>
            </a:pPr>
            <a:r>
              <a:rPr lang="en-GB" sz="2000" dirty="0">
                <a:solidFill>
                  <a:schemeClr val="tx1">
                    <a:lumMod val="75000"/>
                    <a:lumOff val="25000"/>
                  </a:schemeClr>
                </a:solidFill>
                <a:latin typeface="Century Gothic" panose="020B0502020202020204" pitchFamily="34" charset="0"/>
              </a:rPr>
              <a:t>Test yourself on revision quizzes that you have prepared on Quizlet</a:t>
            </a:r>
          </a:p>
          <a:p>
            <a:pPr marL="285750" indent="-285750">
              <a:buFont typeface="Arial" panose="020B0604020202020204" pitchFamily="34" charset="0"/>
              <a:buChar char="•"/>
            </a:pPr>
            <a:r>
              <a:rPr lang="en-GB" sz="2000" dirty="0">
                <a:solidFill>
                  <a:schemeClr val="tx1">
                    <a:lumMod val="75000"/>
                    <a:lumOff val="25000"/>
                  </a:schemeClr>
                </a:solidFill>
                <a:latin typeface="Century Gothic" panose="020B0502020202020204" pitchFamily="34" charset="0"/>
              </a:rPr>
              <a:t>Complete mind maps or flow diagrams from memory</a:t>
            </a:r>
          </a:p>
          <a:p>
            <a:pPr marL="285750" indent="-285750">
              <a:buFont typeface="Arial" panose="020B0604020202020204" pitchFamily="34" charset="0"/>
              <a:buChar char="•"/>
            </a:pPr>
            <a:r>
              <a:rPr lang="en-GB" sz="2000" dirty="0">
                <a:solidFill>
                  <a:schemeClr val="tx1">
                    <a:lumMod val="75000"/>
                    <a:lumOff val="25000"/>
                  </a:schemeClr>
                </a:solidFill>
                <a:latin typeface="Century Gothic" panose="020B0502020202020204" pitchFamily="34" charset="0"/>
              </a:rPr>
              <a:t>Make sure that you keep going back to topics that you are feeling less confident about</a:t>
            </a:r>
          </a:p>
        </p:txBody>
      </p:sp>
    </p:spTree>
    <p:extLst>
      <p:ext uri="{BB962C8B-B14F-4D97-AF65-F5344CB8AC3E}">
        <p14:creationId xmlns:p14="http://schemas.microsoft.com/office/powerpoint/2010/main" val="1557156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Organisation</a:t>
            </a:r>
          </a:p>
        </p:txBody>
      </p:sp>
      <p:sp>
        <p:nvSpPr>
          <p:cNvPr id="3" name="Content Placeholder 2"/>
          <p:cNvSpPr>
            <a:spLocks noGrp="1"/>
          </p:cNvSpPr>
          <p:nvPr>
            <p:ph idx="1"/>
          </p:nvPr>
        </p:nvSpPr>
        <p:spPr>
          <a:xfrm>
            <a:off x="812798" y="1586963"/>
            <a:ext cx="8673034" cy="4531826"/>
          </a:xfrm>
        </p:spPr>
        <p:txBody>
          <a:bodyPr>
            <a:normAutofit fontScale="70000" lnSpcReduction="20000"/>
          </a:bodyPr>
          <a:lstStyle/>
          <a:p>
            <a:endParaRPr lang="en-GB" dirty="0"/>
          </a:p>
          <a:p>
            <a:r>
              <a:rPr lang="en-GB" sz="3200" dirty="0"/>
              <a:t>Suitable space</a:t>
            </a:r>
          </a:p>
          <a:p>
            <a:endParaRPr lang="en-GB" sz="3200" dirty="0"/>
          </a:p>
          <a:p>
            <a:r>
              <a:rPr lang="en-GB" sz="3200" dirty="0"/>
              <a:t>Clear idea of what it is that needs to be revised (i.e. areas of weakness)</a:t>
            </a:r>
          </a:p>
          <a:p>
            <a:endParaRPr lang="en-GB" sz="3200" dirty="0"/>
          </a:p>
          <a:p>
            <a:r>
              <a:rPr lang="en-GB" sz="3200" dirty="0"/>
              <a:t>Complete sets of well organised and easily accessible notes, books and resources.</a:t>
            </a:r>
          </a:p>
          <a:p>
            <a:endParaRPr lang="en-GB" sz="3000" dirty="0"/>
          </a:p>
          <a:p>
            <a:r>
              <a:rPr lang="en-GB" sz="3200" dirty="0"/>
              <a:t>Must be planned as an active process</a:t>
            </a:r>
          </a:p>
          <a:p>
            <a:endParaRPr lang="en-GB" sz="3200" dirty="0"/>
          </a:p>
          <a:p>
            <a:r>
              <a:rPr lang="en-GB" sz="3200" dirty="0"/>
              <a:t>Breaks and physical exercise are essential</a:t>
            </a:r>
          </a:p>
          <a:p>
            <a:endParaRPr lang="en-GB" sz="3200" dirty="0"/>
          </a:p>
          <a:p>
            <a:endParaRPr lang="en-GB" sz="3200" dirty="0"/>
          </a:p>
          <a:p>
            <a:endParaRPr lang="en-GB" sz="3000" dirty="0"/>
          </a:p>
        </p:txBody>
      </p:sp>
      <p:pic>
        <p:nvPicPr>
          <p:cNvPr id="5" name="Picture 4">
            <a:extLst>
              <a:ext uri="{FF2B5EF4-FFF2-40B4-BE49-F238E27FC236}">
                <a16:creationId xmlns:a16="http://schemas.microsoft.com/office/drawing/2014/main" id="{9C784EA8-A331-CB4C-5A0C-F4AD862EDB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6417" y="441648"/>
            <a:ext cx="2553385" cy="2553385"/>
          </a:xfrm>
          <a:prstGeom prst="rect">
            <a:avLst/>
          </a:prstGeom>
        </p:spPr>
      </p:pic>
    </p:spTree>
    <p:extLst>
      <p:ext uri="{BB962C8B-B14F-4D97-AF65-F5344CB8AC3E}">
        <p14:creationId xmlns:p14="http://schemas.microsoft.com/office/powerpoint/2010/main" val="3312801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Time management</a:t>
            </a:r>
          </a:p>
        </p:txBody>
      </p:sp>
      <p:sp>
        <p:nvSpPr>
          <p:cNvPr id="3" name="Content Placeholder 2"/>
          <p:cNvSpPr>
            <a:spLocks noGrp="1"/>
          </p:cNvSpPr>
          <p:nvPr>
            <p:ph idx="1"/>
          </p:nvPr>
        </p:nvSpPr>
        <p:spPr>
          <a:xfrm>
            <a:off x="812800" y="1341690"/>
            <a:ext cx="8750294" cy="4906710"/>
          </a:xfrm>
        </p:spPr>
        <p:txBody>
          <a:bodyPr>
            <a:normAutofit fontScale="47500" lnSpcReduction="20000"/>
          </a:bodyPr>
          <a:lstStyle/>
          <a:p>
            <a:pPr marL="0" indent="0">
              <a:buNone/>
            </a:pPr>
            <a:endParaRPr lang="en-GB" sz="6300" dirty="0"/>
          </a:p>
          <a:p>
            <a:r>
              <a:rPr lang="en-GB" sz="6300" dirty="0"/>
              <a:t>Creating a timetable is crucial.</a:t>
            </a:r>
          </a:p>
          <a:p>
            <a:endParaRPr lang="en-GB" sz="6300" dirty="0"/>
          </a:p>
          <a:p>
            <a:r>
              <a:rPr lang="en-GB" sz="6300" dirty="0"/>
              <a:t>Ask your child how they plan to use their time.</a:t>
            </a:r>
          </a:p>
          <a:p>
            <a:endParaRPr lang="en-GB" sz="6300" dirty="0"/>
          </a:p>
          <a:p>
            <a:r>
              <a:rPr lang="en-GB" sz="6300" dirty="0"/>
              <a:t>Little and often is the most effective approach.</a:t>
            </a:r>
          </a:p>
          <a:p>
            <a:endParaRPr lang="en-GB" sz="6300" dirty="0"/>
          </a:p>
          <a:p>
            <a:r>
              <a:rPr lang="en-GB" sz="6300" dirty="0"/>
              <a:t>There should always be a clear aim for the session, e.g. ‘I will be able to explain the factors which effect photosynthesis’.</a:t>
            </a:r>
          </a:p>
          <a:p>
            <a:pPr marL="0" indent="0">
              <a:buNone/>
            </a:pPr>
            <a:endParaRPr lang="en-GB" sz="6300"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094" y="274216"/>
            <a:ext cx="1652872" cy="1656184"/>
          </a:xfrm>
          <a:prstGeom prst="rect">
            <a:avLst/>
          </a:prstGeom>
        </p:spPr>
      </p:pic>
    </p:spTree>
    <p:extLst>
      <p:ext uri="{BB962C8B-B14F-4D97-AF65-F5344CB8AC3E}">
        <p14:creationId xmlns:p14="http://schemas.microsoft.com/office/powerpoint/2010/main" val="296224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B9F4F-2410-D36C-0700-170BCD5B95E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A2E31DA-EE92-4D25-81D0-95C4170B1B36}"/>
              </a:ext>
            </a:extLst>
          </p:cNvPr>
          <p:cNvSpPr>
            <a:spLocks noGrp="1"/>
          </p:cNvSpPr>
          <p:nvPr>
            <p:ph idx="1"/>
          </p:nvPr>
        </p:nvSpPr>
        <p:spPr/>
        <p:txBody>
          <a:bodyPr/>
          <a:lstStyle/>
          <a:p>
            <a:endParaRPr lang="en-GB"/>
          </a:p>
        </p:txBody>
      </p:sp>
      <p:pic>
        <p:nvPicPr>
          <p:cNvPr id="1026" name="Picture 2" descr="The School Stickers Revision Timetable is Here! | SchoolStickers">
            <a:extLst>
              <a:ext uri="{FF2B5EF4-FFF2-40B4-BE49-F238E27FC236}">
                <a16:creationId xmlns:a16="http://schemas.microsoft.com/office/drawing/2014/main" id="{6CBD8B7D-372B-B346-A150-AEEB31FBD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99" y="0"/>
            <a:ext cx="9693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40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8A75-A2D1-45C1-B510-3B37B4C2585C}"/>
              </a:ext>
            </a:extLst>
          </p:cNvPr>
          <p:cNvSpPr>
            <a:spLocks noGrp="1"/>
          </p:cNvSpPr>
          <p:nvPr>
            <p:ph type="title"/>
          </p:nvPr>
        </p:nvSpPr>
        <p:spPr>
          <a:xfrm>
            <a:off x="838200" y="365125"/>
            <a:ext cx="8565859" cy="1325563"/>
          </a:xfrm>
        </p:spPr>
        <p:txBody>
          <a:bodyPr>
            <a:normAutofit/>
          </a:bodyPr>
          <a:lstStyle/>
          <a:p>
            <a:pPr algn="ctr"/>
            <a:r>
              <a:rPr lang="en-GB" sz="6000" b="1" dirty="0">
                <a:solidFill>
                  <a:srgbClr val="0000FF"/>
                </a:solidFill>
              </a:rPr>
              <a:t>Curriculum Intent</a:t>
            </a:r>
          </a:p>
        </p:txBody>
      </p:sp>
      <p:sp>
        <p:nvSpPr>
          <p:cNvPr id="3" name="Content Placeholder 2">
            <a:extLst>
              <a:ext uri="{FF2B5EF4-FFF2-40B4-BE49-F238E27FC236}">
                <a16:creationId xmlns:a16="http://schemas.microsoft.com/office/drawing/2014/main" id="{BF59F66B-9A21-41CC-94D0-A304F3152D63}"/>
              </a:ext>
            </a:extLst>
          </p:cNvPr>
          <p:cNvSpPr>
            <a:spLocks noGrp="1"/>
          </p:cNvSpPr>
          <p:nvPr>
            <p:ph idx="1"/>
          </p:nvPr>
        </p:nvSpPr>
        <p:spPr>
          <a:xfrm>
            <a:off x="1171722" y="1776029"/>
            <a:ext cx="9641280" cy="4811202"/>
          </a:xfrm>
          <a:solidFill>
            <a:schemeClr val="bg1">
              <a:lumMod val="95000"/>
            </a:schemeClr>
          </a:solidFill>
        </p:spPr>
        <p:txBody>
          <a:bodyPr>
            <a:normAutofit lnSpcReduction="10000"/>
          </a:bodyPr>
          <a:lstStyle/>
          <a:p>
            <a:pPr marL="0" indent="0">
              <a:buNone/>
            </a:pPr>
            <a:r>
              <a:rPr lang="en-GB" b="1" dirty="0"/>
              <a:t>At Glenthorne our fundamental aim is to provide an </a:t>
            </a:r>
            <a:r>
              <a:rPr lang="en-GB" b="1" dirty="0">
                <a:solidFill>
                  <a:srgbClr val="0000FF"/>
                </a:solidFill>
              </a:rPr>
              <a:t>Outstanding, Innovative &amp; Inclusive </a:t>
            </a:r>
            <a:r>
              <a:rPr lang="en-GB" b="1" dirty="0"/>
              <a:t>education that enables </a:t>
            </a:r>
            <a:r>
              <a:rPr lang="en-GB" b="1" dirty="0">
                <a:solidFill>
                  <a:srgbClr val="0000FF"/>
                </a:solidFill>
              </a:rPr>
              <a:t>“Achievement for All” </a:t>
            </a:r>
            <a:r>
              <a:rPr lang="en-GB" b="1" dirty="0"/>
              <a:t>through a curriculum that challenges, inspires and supports every pupil to:</a:t>
            </a:r>
          </a:p>
          <a:p>
            <a:pPr marL="0" indent="0">
              <a:buNone/>
            </a:pPr>
            <a:endParaRPr lang="en-GB" b="1" dirty="0"/>
          </a:p>
          <a:p>
            <a:r>
              <a:rPr lang="en-GB" sz="2200" b="1" dirty="0"/>
              <a:t>Secure </a:t>
            </a:r>
            <a:r>
              <a:rPr lang="en-GB" sz="2200" b="1" i="1" dirty="0">
                <a:solidFill>
                  <a:srgbClr val="FF0000"/>
                </a:solidFill>
              </a:rPr>
              <a:t>excellent</a:t>
            </a:r>
            <a:r>
              <a:rPr lang="en-GB" sz="2200" b="1" dirty="0">
                <a:solidFill>
                  <a:srgbClr val="FF0000"/>
                </a:solidFill>
              </a:rPr>
              <a:t> academic outcomes</a:t>
            </a:r>
            <a:r>
              <a:rPr lang="en-GB" sz="2200" b="1" dirty="0"/>
              <a:t> to maximise their future life chances</a:t>
            </a:r>
          </a:p>
          <a:p>
            <a:r>
              <a:rPr lang="en-GB" sz="2200" b="1" dirty="0"/>
              <a:t>Engage in </a:t>
            </a:r>
            <a:r>
              <a:rPr lang="en-GB" sz="2200" b="1" i="1" dirty="0">
                <a:solidFill>
                  <a:srgbClr val="FF0000"/>
                </a:solidFill>
              </a:rPr>
              <a:t>broad</a:t>
            </a:r>
            <a:r>
              <a:rPr lang="en-GB" sz="2200" b="1" dirty="0">
                <a:solidFill>
                  <a:srgbClr val="FF0000"/>
                </a:solidFill>
              </a:rPr>
              <a:t>, </a:t>
            </a:r>
            <a:r>
              <a:rPr lang="en-GB" sz="2200" b="1" i="1" dirty="0">
                <a:solidFill>
                  <a:srgbClr val="FF0000"/>
                </a:solidFill>
              </a:rPr>
              <a:t>deep</a:t>
            </a:r>
            <a:r>
              <a:rPr lang="en-GB" sz="2200" b="1" dirty="0">
                <a:solidFill>
                  <a:srgbClr val="FF0000"/>
                </a:solidFill>
              </a:rPr>
              <a:t> and </a:t>
            </a:r>
            <a:r>
              <a:rPr lang="en-GB" sz="2200" b="1" i="1" dirty="0">
                <a:solidFill>
                  <a:srgbClr val="FF0000"/>
                </a:solidFill>
              </a:rPr>
              <a:t>powerful</a:t>
            </a:r>
            <a:r>
              <a:rPr lang="en-GB" sz="2200" b="1" dirty="0">
                <a:solidFill>
                  <a:srgbClr val="FF0000"/>
                </a:solidFill>
              </a:rPr>
              <a:t> </a:t>
            </a:r>
            <a:r>
              <a:rPr lang="en-GB" sz="2200" b="1" i="1" dirty="0">
                <a:solidFill>
                  <a:srgbClr val="FF0000"/>
                </a:solidFill>
              </a:rPr>
              <a:t>knowledge-rich</a:t>
            </a:r>
            <a:r>
              <a:rPr lang="en-GB" sz="2200" b="1" dirty="0">
                <a:solidFill>
                  <a:srgbClr val="FF0000"/>
                </a:solidFill>
              </a:rPr>
              <a:t> </a:t>
            </a:r>
            <a:r>
              <a:rPr lang="en-GB" sz="2200" b="1" dirty="0"/>
              <a:t>learning in lessons, enriched by participation in a wide range of extra and super-curricular opportunities to enable exploration of the unfamiliar</a:t>
            </a:r>
          </a:p>
          <a:p>
            <a:r>
              <a:rPr lang="en-GB" sz="2200" b="1" dirty="0"/>
              <a:t>Develop effectively the </a:t>
            </a:r>
            <a:r>
              <a:rPr lang="en-GB" sz="2200" b="1" dirty="0">
                <a:solidFill>
                  <a:srgbClr val="FF0000"/>
                </a:solidFill>
              </a:rPr>
              <a:t>skills, qualities and habits </a:t>
            </a:r>
            <a:r>
              <a:rPr lang="en-GB" sz="2200" b="1" dirty="0"/>
              <a:t>required for success in </a:t>
            </a:r>
            <a:r>
              <a:rPr lang="en-GB" sz="2200" b="1" i="1" dirty="0"/>
              <a:t>Future Education, Employment &amp; Training*</a:t>
            </a:r>
          </a:p>
          <a:p>
            <a:r>
              <a:rPr lang="en-GB" sz="2200" b="1" dirty="0"/>
              <a:t>Understand their </a:t>
            </a:r>
            <a:r>
              <a:rPr lang="en-GB" sz="2200" b="1" i="1" dirty="0"/>
              <a:t>cultural, social, moral and personal </a:t>
            </a:r>
            <a:r>
              <a:rPr lang="en-GB" sz="2200" b="1" dirty="0"/>
              <a:t>development</a:t>
            </a:r>
          </a:p>
          <a:p>
            <a:endParaRPr lang="en-GB" dirty="0"/>
          </a:p>
        </p:txBody>
      </p:sp>
    </p:spTree>
    <p:extLst>
      <p:ext uri="{BB962C8B-B14F-4D97-AF65-F5344CB8AC3E}">
        <p14:creationId xmlns:p14="http://schemas.microsoft.com/office/powerpoint/2010/main" val="3552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Watch out for…</a:t>
            </a:r>
          </a:p>
        </p:txBody>
      </p:sp>
      <p:sp>
        <p:nvSpPr>
          <p:cNvPr id="3" name="Content Placeholder 2"/>
          <p:cNvSpPr>
            <a:spLocks noGrp="1"/>
          </p:cNvSpPr>
          <p:nvPr>
            <p:ph idx="1"/>
          </p:nvPr>
        </p:nvSpPr>
        <p:spPr/>
        <p:txBody>
          <a:bodyPr>
            <a:normAutofit/>
          </a:bodyPr>
          <a:lstStyle/>
          <a:p>
            <a:r>
              <a:rPr lang="en-GB" sz="3000" dirty="0"/>
              <a:t>Passive revision techniques</a:t>
            </a:r>
          </a:p>
          <a:p>
            <a:endParaRPr lang="en-GB" sz="3000" dirty="0"/>
          </a:p>
          <a:p>
            <a:r>
              <a:rPr lang="en-GB" sz="3000" dirty="0"/>
              <a:t>Other bad habits (e.g. too much time on phone or social networks). These are </a:t>
            </a:r>
            <a:r>
              <a:rPr lang="en-GB" sz="3000" b="1" dirty="0"/>
              <a:t>very difficult</a:t>
            </a:r>
            <a:r>
              <a:rPr lang="en-GB" sz="3000" dirty="0"/>
              <a:t> to challenge and address later.</a:t>
            </a:r>
          </a:p>
          <a:p>
            <a:endParaRPr lang="en-GB" dirty="0"/>
          </a:p>
        </p:txBody>
      </p:sp>
    </p:spTree>
    <p:extLst>
      <p:ext uri="{BB962C8B-B14F-4D97-AF65-F5344CB8AC3E}">
        <p14:creationId xmlns:p14="http://schemas.microsoft.com/office/powerpoint/2010/main" val="409278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During the exams</a:t>
            </a:r>
          </a:p>
        </p:txBody>
      </p:sp>
      <p:sp>
        <p:nvSpPr>
          <p:cNvPr id="3" name="Content Placeholder 2"/>
          <p:cNvSpPr>
            <a:spLocks noGrp="1"/>
          </p:cNvSpPr>
          <p:nvPr>
            <p:ph idx="1"/>
          </p:nvPr>
        </p:nvSpPr>
        <p:spPr/>
        <p:txBody>
          <a:bodyPr>
            <a:normAutofit fontScale="92500" lnSpcReduction="10000"/>
          </a:bodyPr>
          <a:lstStyle/>
          <a:p>
            <a:r>
              <a:rPr lang="en-GB" sz="3000" dirty="0"/>
              <a:t>Your child will certainly be anxious to do well in the exams; try not to exacerbate this! They will be keen to please you and us.</a:t>
            </a:r>
          </a:p>
          <a:p>
            <a:endParaRPr lang="en-GB" sz="3000" dirty="0"/>
          </a:p>
          <a:p>
            <a:r>
              <a:rPr lang="en-GB" sz="3000" dirty="0"/>
              <a:t>They should get plenty of exercise, sleep and eat healthily.</a:t>
            </a:r>
          </a:p>
          <a:p>
            <a:endParaRPr lang="en-GB" sz="3000" dirty="0"/>
          </a:p>
          <a:p>
            <a:r>
              <a:rPr lang="en-GB" sz="3000" dirty="0"/>
              <a:t>Small rewards </a:t>
            </a:r>
            <a:r>
              <a:rPr lang="en-GB" sz="3000" b="1" i="1" u="sng" dirty="0"/>
              <a:t>for hard work</a:t>
            </a:r>
            <a:r>
              <a:rPr lang="en-GB" sz="3000" b="1" dirty="0"/>
              <a:t> </a:t>
            </a:r>
            <a:r>
              <a:rPr lang="en-GB" sz="3000" dirty="0"/>
              <a:t>may work well.</a:t>
            </a:r>
          </a:p>
          <a:p>
            <a:endParaRPr lang="en-GB" dirty="0"/>
          </a:p>
        </p:txBody>
      </p:sp>
    </p:spTree>
    <p:extLst>
      <p:ext uri="{BB962C8B-B14F-4D97-AF65-F5344CB8AC3E}">
        <p14:creationId xmlns:p14="http://schemas.microsoft.com/office/powerpoint/2010/main" val="2863342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Further advice</a:t>
            </a:r>
          </a:p>
        </p:txBody>
      </p:sp>
      <p:sp>
        <p:nvSpPr>
          <p:cNvPr id="3" name="Content Placeholder 2"/>
          <p:cNvSpPr>
            <a:spLocks noGrp="1"/>
          </p:cNvSpPr>
          <p:nvPr>
            <p:ph idx="1"/>
          </p:nvPr>
        </p:nvSpPr>
        <p:spPr>
          <a:xfrm>
            <a:off x="1385367" y="2023857"/>
            <a:ext cx="8463619" cy="3880773"/>
          </a:xfrm>
        </p:spPr>
        <p:txBody>
          <a:bodyPr>
            <a:normAutofit/>
          </a:bodyPr>
          <a:lstStyle/>
          <a:p>
            <a:endParaRPr lang="en-GB" sz="3000" dirty="0"/>
          </a:p>
          <a:p>
            <a:r>
              <a:rPr lang="en-GB" sz="3000" dirty="0"/>
              <a:t>Please contact the school (via or Subject Leaders) if you have concerns about any subject area or revision in general.</a:t>
            </a:r>
          </a:p>
        </p:txBody>
      </p:sp>
    </p:spTree>
    <p:extLst>
      <p:ext uri="{BB962C8B-B14F-4D97-AF65-F5344CB8AC3E}">
        <p14:creationId xmlns:p14="http://schemas.microsoft.com/office/powerpoint/2010/main" val="3967642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Wellbeing</a:t>
            </a:r>
          </a:p>
        </p:txBody>
      </p:sp>
      <p:sp>
        <p:nvSpPr>
          <p:cNvPr id="3" name="Content Placeholder 2"/>
          <p:cNvSpPr>
            <a:spLocks noGrp="1"/>
          </p:cNvSpPr>
          <p:nvPr>
            <p:ph idx="1"/>
          </p:nvPr>
        </p:nvSpPr>
        <p:spPr>
          <a:xfrm>
            <a:off x="1385367" y="2023857"/>
            <a:ext cx="8463619" cy="3880773"/>
          </a:xfrm>
        </p:spPr>
        <p:txBody>
          <a:bodyPr>
            <a:normAutofit fontScale="92500" lnSpcReduction="20000"/>
          </a:bodyPr>
          <a:lstStyle/>
          <a:p>
            <a:endParaRPr lang="en-GB" sz="3000" dirty="0"/>
          </a:p>
          <a:p>
            <a:r>
              <a:rPr lang="en-GB" sz="3000"/>
              <a:t>Pastoral Team – Tutors, AHOY, HOY</a:t>
            </a:r>
          </a:p>
          <a:p>
            <a:r>
              <a:rPr lang="en-GB" sz="3000" dirty="0"/>
              <a:t>House Buddies – Sixth Form Mentors</a:t>
            </a:r>
          </a:p>
          <a:p>
            <a:r>
              <a:rPr lang="en-GB" sz="3000" dirty="0"/>
              <a:t>Pastors Group Support or 1:1 Listening Support</a:t>
            </a:r>
          </a:p>
          <a:p>
            <a:r>
              <a:rPr lang="en-GB" sz="3000" dirty="0"/>
              <a:t>Emotional Wellbeing Practitioners</a:t>
            </a:r>
          </a:p>
          <a:p>
            <a:r>
              <a:rPr lang="en-GB" sz="3000" dirty="0"/>
              <a:t>Drop in sessions with the school counsellor</a:t>
            </a:r>
          </a:p>
          <a:p>
            <a:r>
              <a:rPr lang="en-GB" sz="3000" dirty="0"/>
              <a:t>Exam stress workshops</a:t>
            </a:r>
          </a:p>
          <a:p>
            <a:r>
              <a:rPr lang="en-GB" sz="3000" dirty="0"/>
              <a:t>Referrals for more specific support if needed</a:t>
            </a:r>
          </a:p>
        </p:txBody>
      </p:sp>
    </p:spTree>
    <p:extLst>
      <p:ext uri="{BB962C8B-B14F-4D97-AF65-F5344CB8AC3E}">
        <p14:creationId xmlns:p14="http://schemas.microsoft.com/office/powerpoint/2010/main" val="1560124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8C2014-9DC4-5E98-A0DA-16EC483644AE}"/>
              </a:ext>
            </a:extLst>
          </p:cNvPr>
          <p:cNvPicPr>
            <a:picLocks noChangeAspect="1"/>
          </p:cNvPicPr>
          <p:nvPr/>
        </p:nvPicPr>
        <p:blipFill>
          <a:blip r:embed="rId2"/>
          <a:stretch>
            <a:fillRect/>
          </a:stretch>
        </p:blipFill>
        <p:spPr>
          <a:xfrm>
            <a:off x="542643" y="279316"/>
            <a:ext cx="11438459" cy="6382741"/>
          </a:xfrm>
          <a:prstGeom prst="rect">
            <a:avLst/>
          </a:prstGeom>
        </p:spPr>
      </p:pic>
    </p:spTree>
    <p:extLst>
      <p:ext uri="{BB962C8B-B14F-4D97-AF65-F5344CB8AC3E}">
        <p14:creationId xmlns:p14="http://schemas.microsoft.com/office/powerpoint/2010/main" val="1569390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Extra Curricular Opportunities</a:t>
            </a:r>
          </a:p>
        </p:txBody>
      </p:sp>
      <p:sp>
        <p:nvSpPr>
          <p:cNvPr id="3" name="Content Placeholder 2"/>
          <p:cNvSpPr>
            <a:spLocks noGrp="1"/>
          </p:cNvSpPr>
          <p:nvPr>
            <p:ph idx="1"/>
          </p:nvPr>
        </p:nvSpPr>
        <p:spPr>
          <a:xfrm>
            <a:off x="812800" y="1076801"/>
            <a:ext cx="9122310" cy="2662992"/>
          </a:xfrm>
        </p:spPr>
        <p:txBody>
          <a:bodyPr>
            <a:normAutofit/>
          </a:bodyPr>
          <a:lstStyle/>
          <a:p>
            <a:endParaRPr lang="en-GB" sz="3000" dirty="0"/>
          </a:p>
          <a:p>
            <a:r>
              <a:rPr lang="en-GB" sz="3000" dirty="0"/>
              <a:t>Challenge Week</a:t>
            </a:r>
          </a:p>
          <a:p>
            <a:pPr lvl="1"/>
            <a:r>
              <a:rPr lang="en-GB" sz="2800" dirty="0"/>
              <a:t> Bushcraft Trip</a:t>
            </a:r>
          </a:p>
          <a:p>
            <a:pPr lvl="1"/>
            <a:r>
              <a:rPr lang="en-GB" sz="2800" dirty="0"/>
              <a:t> Bronze Arts Award</a:t>
            </a:r>
          </a:p>
        </p:txBody>
      </p:sp>
    </p:spTree>
    <p:extLst>
      <p:ext uri="{BB962C8B-B14F-4D97-AF65-F5344CB8AC3E}">
        <p14:creationId xmlns:p14="http://schemas.microsoft.com/office/powerpoint/2010/main" val="40385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070871D4-6CB5-4FEA-BC63-27CE88926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8913"/>
            <a:ext cx="67691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01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A95A-8C30-4D2B-B47B-931E1AA728F2}"/>
              </a:ext>
            </a:extLst>
          </p:cNvPr>
          <p:cNvSpPr>
            <a:spLocks noGrp="1"/>
          </p:cNvSpPr>
          <p:nvPr>
            <p:ph type="title"/>
          </p:nvPr>
        </p:nvSpPr>
        <p:spPr>
          <a:xfrm>
            <a:off x="5008949" y="0"/>
            <a:ext cx="6730277" cy="1231391"/>
          </a:xfrm>
          <a:ln>
            <a:noFill/>
          </a:ln>
        </p:spPr>
        <p:txBody>
          <a:bodyPr>
            <a:normAutofit/>
          </a:bodyPr>
          <a:lstStyle/>
          <a:p>
            <a:r>
              <a:rPr lang="en-GB" sz="4800" dirty="0"/>
              <a:t>Formative assessment </a:t>
            </a:r>
          </a:p>
        </p:txBody>
      </p:sp>
      <p:pic>
        <p:nvPicPr>
          <p:cNvPr id="4" name="Picture 3">
            <a:extLst>
              <a:ext uri="{FF2B5EF4-FFF2-40B4-BE49-F238E27FC236}">
                <a16:creationId xmlns:a16="http://schemas.microsoft.com/office/drawing/2014/main" id="{60223B30-36AA-42FB-AE8F-9C8BFC3B51A2}"/>
              </a:ext>
            </a:extLst>
          </p:cNvPr>
          <p:cNvPicPr>
            <a:picLocks noChangeAspect="1"/>
          </p:cNvPicPr>
          <p:nvPr/>
        </p:nvPicPr>
        <p:blipFill rotWithShape="1">
          <a:blip r:embed="rId3"/>
          <a:srcRect r="-2" b="37643"/>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id="{4E72951C-F736-48D0-A953-D6229E493AE1}"/>
              </a:ext>
            </a:extLst>
          </p:cNvPr>
          <p:cNvSpPr>
            <a:spLocks noGrp="1"/>
          </p:cNvSpPr>
          <p:nvPr>
            <p:ph idx="1"/>
          </p:nvPr>
        </p:nvSpPr>
        <p:spPr>
          <a:xfrm>
            <a:off x="4970109" y="963168"/>
            <a:ext cx="6730276" cy="4050792"/>
          </a:xfrm>
        </p:spPr>
        <p:txBody>
          <a:bodyPr>
            <a:noAutofit/>
          </a:bodyPr>
          <a:lstStyle/>
          <a:p>
            <a:r>
              <a:rPr lang="en-GB" dirty="0"/>
              <a:t>Analysing student work – classwork, homework, short tests, quizzes</a:t>
            </a:r>
          </a:p>
          <a:p>
            <a:r>
              <a:rPr lang="en-GB" dirty="0"/>
              <a:t>Round robin charts</a:t>
            </a:r>
          </a:p>
          <a:p>
            <a:r>
              <a:rPr lang="en-GB" dirty="0"/>
              <a:t>Strategic questioning </a:t>
            </a:r>
          </a:p>
          <a:p>
            <a:r>
              <a:rPr lang="en-GB" dirty="0"/>
              <a:t>3 way summaries </a:t>
            </a:r>
          </a:p>
          <a:p>
            <a:r>
              <a:rPr lang="en-GB" dirty="0"/>
              <a:t>Think Pair Share </a:t>
            </a:r>
          </a:p>
          <a:p>
            <a:r>
              <a:rPr lang="en-GB" dirty="0"/>
              <a:t>Quizzes</a:t>
            </a:r>
          </a:p>
          <a:p>
            <a:r>
              <a:rPr lang="en-GB" dirty="0"/>
              <a:t>Low stakes skills/knowledge tests</a:t>
            </a:r>
          </a:p>
          <a:p>
            <a:r>
              <a:rPr lang="en-GB" dirty="0"/>
              <a:t>Thumbs up or thumbs down</a:t>
            </a:r>
          </a:p>
          <a:p>
            <a:r>
              <a:rPr lang="en-GB" dirty="0"/>
              <a:t>Mini Whiteboards</a:t>
            </a:r>
          </a:p>
          <a:p>
            <a:r>
              <a:rPr lang="en-GB" dirty="0"/>
              <a:t>Questioning in class</a:t>
            </a:r>
          </a:p>
          <a:p>
            <a:r>
              <a:rPr lang="en-GB" dirty="0"/>
              <a:t>Pupil self assessment </a:t>
            </a:r>
          </a:p>
          <a:p>
            <a:r>
              <a:rPr lang="en-GB" dirty="0"/>
              <a:t>Homework</a:t>
            </a:r>
          </a:p>
          <a:p>
            <a:r>
              <a:rPr lang="en-GB" dirty="0"/>
              <a:t>Open book tasks</a:t>
            </a:r>
          </a:p>
        </p:txBody>
      </p:sp>
      <p:sp>
        <p:nvSpPr>
          <p:cNvPr id="5" name="Slide Number Placeholder 4">
            <a:extLst>
              <a:ext uri="{FF2B5EF4-FFF2-40B4-BE49-F238E27FC236}">
                <a16:creationId xmlns:a16="http://schemas.microsoft.com/office/drawing/2014/main" id="{54FD2F23-46B9-4DC2-B6D8-26AD4FBA4B1E}"/>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56380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560712-327A-7AEE-1793-80D4E1FBE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788" y="139597"/>
            <a:ext cx="4394719" cy="1457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CA4690-E21A-4997-3BF0-32C54EF5DE12}"/>
              </a:ext>
            </a:extLst>
          </p:cNvPr>
          <p:cNvPicPr>
            <a:picLocks noChangeAspect="1"/>
          </p:cNvPicPr>
          <p:nvPr/>
        </p:nvPicPr>
        <p:blipFill>
          <a:blip r:embed="rId4"/>
          <a:stretch>
            <a:fillRect/>
          </a:stretch>
        </p:blipFill>
        <p:spPr>
          <a:xfrm>
            <a:off x="107500" y="139597"/>
            <a:ext cx="11977000" cy="6499328"/>
          </a:xfrm>
          <a:prstGeom prst="rect">
            <a:avLst/>
          </a:prstGeom>
        </p:spPr>
      </p:pic>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77D937DC-8A55-ECC3-BDA0-106B128D7D10}"/>
                  </a:ext>
                </a:extLst>
              </p14:cNvPr>
              <p14:cNvContentPartPr/>
              <p14:nvPr/>
            </p14:nvContentPartPr>
            <p14:xfrm>
              <a:off x="1572405" y="1428105"/>
              <a:ext cx="1247040" cy="39240"/>
            </p14:xfrm>
          </p:contentPart>
        </mc:Choice>
        <mc:Fallback>
          <p:pic>
            <p:nvPicPr>
              <p:cNvPr id="6" name="Ink 5">
                <a:extLst>
                  <a:ext uri="{FF2B5EF4-FFF2-40B4-BE49-F238E27FC236}">
                    <a16:creationId xmlns:a16="http://schemas.microsoft.com/office/drawing/2014/main" id="{77D937DC-8A55-ECC3-BDA0-106B128D7D10}"/>
                  </a:ext>
                </a:extLst>
              </p:cNvPr>
              <p:cNvPicPr/>
              <p:nvPr/>
            </p:nvPicPr>
            <p:blipFill>
              <a:blip r:embed="rId6"/>
              <a:stretch>
                <a:fillRect/>
              </a:stretch>
            </p:blipFill>
            <p:spPr>
              <a:xfrm>
                <a:off x="1518405" y="1320105"/>
                <a:ext cx="1354680" cy="254880"/>
              </a:xfrm>
              <a:prstGeom prst="rect">
                <a:avLst/>
              </a:prstGeom>
            </p:spPr>
          </p:pic>
        </mc:Fallback>
      </mc:AlternateContent>
      <p:sp>
        <p:nvSpPr>
          <p:cNvPr id="7" name="Arrow: Right 6">
            <a:extLst>
              <a:ext uri="{FF2B5EF4-FFF2-40B4-BE49-F238E27FC236}">
                <a16:creationId xmlns:a16="http://schemas.microsoft.com/office/drawing/2014/main" id="{2BD65E84-1ACB-3CB9-1C1F-E50AA83B3AC9}"/>
              </a:ext>
            </a:extLst>
          </p:cNvPr>
          <p:cNvSpPr/>
          <p:nvPr/>
        </p:nvSpPr>
        <p:spPr>
          <a:xfrm rot="13314923">
            <a:off x="2076540" y="2124074"/>
            <a:ext cx="2814225" cy="915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305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F3AA1D-2E3E-F675-F859-243C1BBF53BB}"/>
              </a:ext>
            </a:extLst>
          </p:cNvPr>
          <p:cNvPicPr>
            <a:picLocks noChangeAspect="1"/>
          </p:cNvPicPr>
          <p:nvPr/>
        </p:nvPicPr>
        <p:blipFill>
          <a:blip r:embed="rId2"/>
          <a:stretch>
            <a:fillRect/>
          </a:stretch>
        </p:blipFill>
        <p:spPr>
          <a:xfrm>
            <a:off x="0" y="78628"/>
            <a:ext cx="12192000" cy="6270414"/>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0DB2F0B2-4977-D726-F6C8-EED47587BD02}"/>
                  </a:ext>
                </a:extLst>
              </p14:cNvPr>
              <p14:cNvContentPartPr/>
              <p14:nvPr/>
            </p14:nvContentPartPr>
            <p14:xfrm>
              <a:off x="8263929" y="2147617"/>
              <a:ext cx="1167480" cy="60120"/>
            </p14:xfrm>
          </p:contentPart>
        </mc:Choice>
        <mc:Fallback>
          <p:pic>
            <p:nvPicPr>
              <p:cNvPr id="6" name="Ink 5">
                <a:extLst>
                  <a:ext uri="{FF2B5EF4-FFF2-40B4-BE49-F238E27FC236}">
                    <a16:creationId xmlns:a16="http://schemas.microsoft.com/office/drawing/2014/main" id="{0DB2F0B2-4977-D726-F6C8-EED47587BD02}"/>
                  </a:ext>
                </a:extLst>
              </p:cNvPr>
              <p:cNvPicPr/>
              <p:nvPr/>
            </p:nvPicPr>
            <p:blipFill>
              <a:blip r:embed="rId4"/>
              <a:stretch>
                <a:fillRect/>
              </a:stretch>
            </p:blipFill>
            <p:spPr>
              <a:xfrm>
                <a:off x="8210289" y="2039977"/>
                <a:ext cx="1275120" cy="275760"/>
              </a:xfrm>
              <a:prstGeom prst="rect">
                <a:avLst/>
              </a:prstGeom>
            </p:spPr>
          </p:pic>
        </mc:Fallback>
      </mc:AlternateContent>
      <p:sp>
        <p:nvSpPr>
          <p:cNvPr id="7" name="Arrow: Right 6">
            <a:extLst>
              <a:ext uri="{FF2B5EF4-FFF2-40B4-BE49-F238E27FC236}">
                <a16:creationId xmlns:a16="http://schemas.microsoft.com/office/drawing/2014/main" id="{F7200260-CB83-297F-5174-EB77AC48572D}"/>
              </a:ext>
            </a:extLst>
          </p:cNvPr>
          <p:cNvSpPr/>
          <p:nvPr/>
        </p:nvSpPr>
        <p:spPr>
          <a:xfrm rot="2311016">
            <a:off x="6064371" y="931654"/>
            <a:ext cx="2260121" cy="10006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770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D5E6B1-5AA8-D555-D224-5F7CF8085EA1}"/>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30657EFF-2A91-3EE9-D48F-B5584B27E6BD}"/>
                  </a:ext>
                </a:extLst>
              </p14:cNvPr>
              <p14:cNvContentPartPr/>
              <p14:nvPr/>
            </p14:nvContentPartPr>
            <p14:xfrm>
              <a:off x="405129" y="6478057"/>
              <a:ext cx="2354760" cy="60840"/>
            </p14:xfrm>
          </p:contentPart>
        </mc:Choice>
        <mc:Fallback xmlns="">
          <p:pic>
            <p:nvPicPr>
              <p:cNvPr id="9" name="Ink 8">
                <a:extLst>
                  <a:ext uri="{FF2B5EF4-FFF2-40B4-BE49-F238E27FC236}">
                    <a16:creationId xmlns:a16="http://schemas.microsoft.com/office/drawing/2014/main" id="{30657EFF-2A91-3EE9-D48F-B5584B27E6BD}"/>
                  </a:ext>
                </a:extLst>
              </p:cNvPr>
              <p:cNvPicPr/>
              <p:nvPr/>
            </p:nvPicPr>
            <p:blipFill>
              <a:blip r:embed="rId4"/>
              <a:stretch>
                <a:fillRect/>
              </a:stretch>
            </p:blipFill>
            <p:spPr>
              <a:xfrm>
                <a:off x="351489" y="6370417"/>
                <a:ext cx="2462400" cy="276480"/>
              </a:xfrm>
              <a:prstGeom prst="rect">
                <a:avLst/>
              </a:prstGeom>
            </p:spPr>
          </p:pic>
        </mc:Fallback>
      </mc:AlternateContent>
    </p:spTree>
    <p:extLst>
      <p:ext uri="{BB962C8B-B14F-4D97-AF65-F5344CB8AC3E}">
        <p14:creationId xmlns:p14="http://schemas.microsoft.com/office/powerpoint/2010/main" val="423261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05864-798B-BFF5-FD5E-C020CDAA702F}"/>
              </a:ext>
            </a:extLst>
          </p:cNvPr>
          <p:cNvPicPr>
            <a:picLocks noChangeAspect="1"/>
          </p:cNvPicPr>
          <p:nvPr/>
        </p:nvPicPr>
        <p:blipFill>
          <a:blip r:embed="rId2"/>
          <a:stretch>
            <a:fillRect/>
          </a:stretch>
        </p:blipFill>
        <p:spPr>
          <a:xfrm>
            <a:off x="1525492" y="0"/>
            <a:ext cx="9141016" cy="6858000"/>
          </a:xfrm>
          <a:prstGeom prst="rect">
            <a:avLst/>
          </a:prstGeom>
        </p:spPr>
      </p:pic>
    </p:spTree>
    <p:extLst>
      <p:ext uri="{BB962C8B-B14F-4D97-AF65-F5344CB8AC3E}">
        <p14:creationId xmlns:p14="http://schemas.microsoft.com/office/powerpoint/2010/main" val="2281773687"/>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2019</Words>
  <Application>Microsoft Office PowerPoint</Application>
  <PresentationFormat>Widescreen</PresentationFormat>
  <Paragraphs>218</Paragraphs>
  <Slides>35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Century Gothic</vt:lpstr>
      <vt:lpstr>Comic Sans MS</vt:lpstr>
      <vt:lpstr>Rockwell</vt:lpstr>
      <vt:lpstr>Top Modern</vt:lpstr>
      <vt:lpstr>Trebuchet MS</vt:lpstr>
      <vt:lpstr>Wingdings 3</vt:lpstr>
      <vt:lpstr>Facet</vt:lpstr>
      <vt:lpstr>Assessment and Exam Preparation Evening</vt:lpstr>
      <vt:lpstr>Aims of the evening </vt:lpstr>
      <vt:lpstr>Curriculum Intent</vt:lpstr>
      <vt:lpstr>PowerPoint Presentation</vt:lpstr>
      <vt:lpstr>Formative assessment </vt:lpstr>
      <vt:lpstr>PowerPoint Presentation</vt:lpstr>
      <vt:lpstr>PowerPoint Presentation</vt:lpstr>
      <vt:lpstr>PowerPoint Presentation</vt:lpstr>
      <vt:lpstr>PowerPoint Presentation</vt:lpstr>
      <vt:lpstr>Exemplar Report</vt:lpstr>
      <vt:lpstr>KS3 Exams</vt:lpstr>
      <vt:lpstr>Why do we have exams weeks?</vt:lpstr>
      <vt:lpstr>GCSE Assessment for a Year 11 Pupil</vt:lpstr>
      <vt:lpstr>PowerPoint Presentation</vt:lpstr>
      <vt:lpstr>PowerPoint Presentation</vt:lpstr>
      <vt:lpstr>PowerPoint Presentation</vt:lpstr>
      <vt:lpstr>Revision cards</vt:lpstr>
      <vt:lpstr>PowerPoint Presentation</vt:lpstr>
      <vt:lpstr>PowerPoint Presentation</vt:lpstr>
      <vt:lpstr>PowerPoint Presentation</vt:lpstr>
      <vt:lpstr>PowerPoint Presentation</vt:lpstr>
      <vt:lpstr>PowerPoint Presentation</vt:lpstr>
      <vt:lpstr>PowerPoint Presentation</vt:lpstr>
      <vt:lpstr>Quizlet</vt:lpstr>
      <vt:lpstr> Revision isn’t….</vt:lpstr>
      <vt:lpstr> Revision = testing yourself</vt:lpstr>
      <vt:lpstr>Organisation</vt:lpstr>
      <vt:lpstr>Time management</vt:lpstr>
      <vt:lpstr>PowerPoint Presentation</vt:lpstr>
      <vt:lpstr>Watch out for…</vt:lpstr>
      <vt:lpstr>During the exams</vt:lpstr>
      <vt:lpstr>Further advice</vt:lpstr>
      <vt:lpstr>Wellbeing</vt:lpstr>
      <vt:lpstr>PowerPoint Presentation</vt:lpstr>
      <vt:lpstr>Extra Curricular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K Moseley</dc:creator>
  <cp:lastModifiedBy>Mr N Rudd</cp:lastModifiedBy>
  <cp:revision>21</cp:revision>
  <cp:lastPrinted>2023-05-02T09:23:00Z</cp:lastPrinted>
  <dcterms:created xsi:type="dcterms:W3CDTF">2016-05-11T08:08:40Z</dcterms:created>
  <dcterms:modified xsi:type="dcterms:W3CDTF">2024-05-07T15:34:55Z</dcterms:modified>
</cp:coreProperties>
</file>